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328" r:id="rId13"/>
    <p:sldId id="329" r:id="rId14"/>
    <p:sldId id="327" r:id="rId15"/>
    <p:sldId id="267" r:id="rId16"/>
    <p:sldId id="320" r:id="rId17"/>
    <p:sldId id="309" r:id="rId18"/>
    <p:sldId id="324" r:id="rId19"/>
    <p:sldId id="268" r:id="rId20"/>
    <p:sldId id="310" r:id="rId21"/>
    <p:sldId id="269" r:id="rId22"/>
    <p:sldId id="270" r:id="rId23"/>
    <p:sldId id="271" r:id="rId24"/>
    <p:sldId id="321" r:id="rId25"/>
    <p:sldId id="272" r:id="rId26"/>
    <p:sldId id="314" r:id="rId27"/>
    <p:sldId id="318" r:id="rId28"/>
    <p:sldId id="273" r:id="rId29"/>
    <p:sldId id="315" r:id="rId30"/>
    <p:sldId id="316" r:id="rId31"/>
    <p:sldId id="317" r:id="rId32"/>
    <p:sldId id="274" r:id="rId33"/>
    <p:sldId id="322" r:id="rId34"/>
    <p:sldId id="275" r:id="rId35"/>
    <p:sldId id="276" r:id="rId36"/>
    <p:sldId id="277" r:id="rId37"/>
    <p:sldId id="278" r:id="rId38"/>
    <p:sldId id="325" r:id="rId39"/>
    <p:sldId id="279" r:id="rId40"/>
    <p:sldId id="319" r:id="rId41"/>
    <p:sldId id="33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11/5/2014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11/5/2014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11/5/2014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11/5/2014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11/5/2014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7.jpeg"/><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Child abuse - I </a:t>
            </a:r>
            <a:endParaRPr lang="en-US" dirty="0"/>
          </a:p>
        </p:txBody>
      </p:sp>
      <p:sp>
        <p:nvSpPr>
          <p:cNvPr id="3" name="Subtitle 2"/>
          <p:cNvSpPr>
            <a:spLocks noGrp="1"/>
          </p:cNvSpPr>
          <p:nvPr>
            <p:ph type="subTitle" idx="1"/>
          </p:nvPr>
        </p:nvSpPr>
        <p:spPr/>
        <p:txBody>
          <a:bodyPr/>
          <a:lstStyle/>
          <a:p>
            <a:r>
              <a:rPr lang="en-US" dirty="0" smtClean="0"/>
              <a:t>Dr. I. Kitulwatte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GB" dirty="0" smtClean="0"/>
              <a:t>Parents</a:t>
            </a:r>
            <a:endParaRPr lang="en-US" dirty="0" smtClean="0"/>
          </a:p>
          <a:p>
            <a:pPr lvl="0"/>
            <a:r>
              <a:rPr lang="en-GB" dirty="0" smtClean="0"/>
              <a:t>Guardian</a:t>
            </a:r>
            <a:endParaRPr lang="en-US" dirty="0" smtClean="0"/>
          </a:p>
          <a:p>
            <a:pPr lvl="0"/>
            <a:r>
              <a:rPr lang="en-GB" dirty="0" smtClean="0"/>
              <a:t>Consorts of either spouse</a:t>
            </a:r>
            <a:endParaRPr lang="en-US" dirty="0" smtClean="0"/>
          </a:p>
          <a:p>
            <a:pPr lvl="0"/>
            <a:r>
              <a:rPr lang="en-GB" dirty="0" smtClean="0"/>
              <a:t>Baby sitter</a:t>
            </a:r>
            <a:endParaRPr lang="en-US" dirty="0" smtClean="0"/>
          </a:p>
          <a:p>
            <a:pPr lvl="0"/>
            <a:r>
              <a:rPr lang="en-GB" dirty="0" smtClean="0"/>
              <a:t>Care takers</a:t>
            </a:r>
            <a:endParaRPr lang="en-US" dirty="0" smtClean="0"/>
          </a:p>
          <a:p>
            <a:endParaRPr lang="en-US" dirty="0"/>
          </a:p>
        </p:txBody>
      </p:sp>
      <p:sp>
        <p:nvSpPr>
          <p:cNvPr id="3" name="Title 2"/>
          <p:cNvSpPr>
            <a:spLocks noGrp="1"/>
          </p:cNvSpPr>
          <p:nvPr>
            <p:ph type="title"/>
          </p:nvPr>
        </p:nvSpPr>
        <p:spPr/>
        <p:txBody>
          <a:bodyPr>
            <a:normAutofit fontScale="90000"/>
          </a:bodyPr>
          <a:lstStyle/>
          <a:p>
            <a:r>
              <a:rPr lang="en-GB" dirty="0" smtClean="0"/>
              <a:t>Abusers </a:t>
            </a:r>
            <a:r>
              <a:rPr lang="en-US" dirty="0" smtClean="0"/>
              <a:t/>
            </a:r>
            <a:br>
              <a:rPr lang="en-US" dirty="0" smtClean="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Suspicion and the confirmation based on </a:t>
            </a:r>
            <a:r>
              <a:rPr lang="en-US" dirty="0" smtClean="0"/>
              <a:t/>
            </a:r>
            <a:br>
              <a:rPr lang="en-US" dirty="0" smtClean="0"/>
            </a:br>
            <a:endParaRPr lang="en-US" dirty="0"/>
          </a:p>
        </p:txBody>
      </p:sp>
      <p:sp>
        <p:nvSpPr>
          <p:cNvPr id="2" name="Content Placeholder 1"/>
          <p:cNvSpPr>
            <a:spLocks noGrp="1"/>
          </p:cNvSpPr>
          <p:nvPr>
            <p:ph sz="quarter" idx="2"/>
          </p:nvPr>
        </p:nvSpPr>
        <p:spPr/>
        <p:txBody>
          <a:bodyPr>
            <a:normAutofit lnSpcReduction="10000"/>
          </a:bodyPr>
          <a:lstStyle/>
          <a:p>
            <a:pPr lvl="0"/>
            <a:r>
              <a:rPr lang="en-GB" dirty="0" smtClean="0"/>
              <a:t>Delayed presentation</a:t>
            </a:r>
          </a:p>
          <a:p>
            <a:pPr lvl="0"/>
            <a:endParaRPr lang="en-GB" dirty="0" smtClean="0"/>
          </a:p>
          <a:p>
            <a:pPr lvl="0"/>
            <a:r>
              <a:rPr lang="en-GB" dirty="0" smtClean="0"/>
              <a:t>Untreated injuries</a:t>
            </a:r>
            <a:endParaRPr lang="en-US" dirty="0" smtClean="0"/>
          </a:p>
          <a:p>
            <a:pPr lvl="0"/>
            <a:endParaRPr lang="en-GB" dirty="0" smtClean="0"/>
          </a:p>
          <a:p>
            <a:pPr lvl="0"/>
            <a:r>
              <a:rPr lang="en-GB" dirty="0" smtClean="0"/>
              <a:t>History- </a:t>
            </a:r>
            <a:r>
              <a:rPr lang="en-US" dirty="0" smtClean="0"/>
              <a:t>inconsistent</a:t>
            </a:r>
          </a:p>
          <a:p>
            <a:pPr lvl="0"/>
            <a:endParaRPr lang="en-GB" dirty="0" smtClean="0"/>
          </a:p>
          <a:p>
            <a:pPr lvl="0"/>
            <a:r>
              <a:rPr lang="en-GB" dirty="0" smtClean="0"/>
              <a:t>Demeanour of the child</a:t>
            </a:r>
            <a:endParaRPr lang="en-US" dirty="0" smtClean="0"/>
          </a:p>
          <a:p>
            <a:endParaRPr lang="en-US" dirty="0" smtClean="0"/>
          </a:p>
          <a:p>
            <a:r>
              <a:rPr lang="en-GB" dirty="0" smtClean="0"/>
              <a:t>Injuries that are typical  </a:t>
            </a:r>
            <a:endParaRPr lang="en-US" dirty="0"/>
          </a:p>
        </p:txBody>
      </p:sp>
      <p:pic>
        <p:nvPicPr>
          <p:cNvPr id="7" name="Content Placeholder 6" descr="child-abuse-4.jpg"/>
          <p:cNvPicPr>
            <a:picLocks noGrp="1" noChangeAspect="1"/>
          </p:cNvPicPr>
          <p:nvPr>
            <p:ph sz="quarter" idx="4"/>
          </p:nvPr>
        </p:nvPicPr>
        <p:blipFill>
          <a:blip r:embed="rId2" cstate="print"/>
          <a:stretch>
            <a:fillRect/>
          </a:stretch>
        </p:blipFill>
        <p:spPr>
          <a:xfrm>
            <a:off x="4565131" y="1752600"/>
            <a:ext cx="4578869" cy="258206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Classic sites of injuries </a:t>
            </a:r>
            <a:endParaRPr lang="en-US" dirty="0"/>
          </a:p>
        </p:txBody>
      </p:sp>
      <p:sp>
        <p:nvSpPr>
          <p:cNvPr id="7" name="Content Placeholder 6"/>
          <p:cNvSpPr>
            <a:spLocks noGrp="1"/>
          </p:cNvSpPr>
          <p:nvPr>
            <p:ph sz="quarter" idx="2"/>
          </p:nvPr>
        </p:nvSpPr>
        <p:spPr/>
        <p:txBody>
          <a:bodyPr>
            <a:normAutofit fontScale="77500" lnSpcReduction="20000"/>
          </a:bodyPr>
          <a:lstStyle/>
          <a:p>
            <a:r>
              <a:rPr lang="en-US" sz="3200" dirty="0" smtClean="0"/>
              <a:t>Ears (specially pinch marks)</a:t>
            </a:r>
          </a:p>
          <a:p>
            <a:r>
              <a:rPr lang="en-US" sz="3200" dirty="0" smtClean="0"/>
              <a:t>Black eyes</a:t>
            </a:r>
          </a:p>
          <a:p>
            <a:r>
              <a:rPr lang="en-US" sz="3200" dirty="0" smtClean="0"/>
              <a:t>Intra oral injuries</a:t>
            </a:r>
          </a:p>
          <a:p>
            <a:r>
              <a:rPr lang="en-US" sz="3200" dirty="0" smtClean="0"/>
              <a:t>Triangle of safety (ears, sides of face, neck and top of shoulders)</a:t>
            </a:r>
          </a:p>
          <a:p>
            <a:r>
              <a:rPr lang="en-US" sz="3200" dirty="0" smtClean="0"/>
              <a:t>Inner aspects of arms</a:t>
            </a:r>
          </a:p>
          <a:p>
            <a:r>
              <a:rPr lang="en-US" sz="3200" dirty="0" smtClean="0"/>
              <a:t>Defense injuries in forearms</a:t>
            </a:r>
          </a:p>
          <a:p>
            <a:endParaRPr lang="en-US" dirty="0" smtClean="0"/>
          </a:p>
          <a:p>
            <a:endParaRPr lang="en-US" dirty="0"/>
          </a:p>
        </p:txBody>
      </p:sp>
      <p:pic>
        <p:nvPicPr>
          <p:cNvPr id="9" name="Content Placeholder 8" descr="EAR-BRUISE-.jpg"/>
          <p:cNvPicPr>
            <a:picLocks noGrp="1" noChangeAspect="1"/>
          </p:cNvPicPr>
          <p:nvPr>
            <p:ph sz="quarter" idx="4"/>
          </p:nvPr>
        </p:nvPicPr>
        <p:blipFill>
          <a:blip r:embed="rId2" cstate="print"/>
          <a:stretch>
            <a:fillRect/>
          </a:stretch>
        </p:blipFill>
        <p:spPr>
          <a:xfrm>
            <a:off x="4800600" y="1676400"/>
            <a:ext cx="4100824" cy="29718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smtClean="0"/>
              <a:t>Chest and abdomen</a:t>
            </a:r>
          </a:p>
          <a:p>
            <a:r>
              <a:rPr lang="en-US" sz="3200" dirty="0" smtClean="0"/>
              <a:t>Back and sides of trunk (except bony prominences)</a:t>
            </a:r>
          </a:p>
          <a:p>
            <a:r>
              <a:rPr lang="en-US" sz="3200" dirty="0" smtClean="0"/>
              <a:t>Groin and genital injuries</a:t>
            </a:r>
          </a:p>
          <a:p>
            <a:r>
              <a:rPr lang="en-US" sz="3200" dirty="0" smtClean="0"/>
              <a:t>Inner aspects of thighs</a:t>
            </a:r>
          </a:p>
          <a:p>
            <a:r>
              <a:rPr lang="en-US" sz="3200" dirty="0" smtClean="0"/>
              <a:t>Soles of foot</a:t>
            </a:r>
            <a:endParaRPr lang="en-US" sz="3200" dirty="0"/>
          </a:p>
        </p:txBody>
      </p:sp>
      <p:sp>
        <p:nvSpPr>
          <p:cNvPr id="3" name="Title 2"/>
          <p:cNvSpPr>
            <a:spLocks noGrp="1"/>
          </p:cNvSpPr>
          <p:nvPr>
            <p:ph type="title"/>
          </p:nvPr>
        </p:nvSpPr>
        <p:spPr/>
        <p:txBody>
          <a:bodyPr/>
          <a:lstStyle/>
          <a:p>
            <a:r>
              <a:rPr lang="en-US" dirty="0" smtClean="0"/>
              <a:t>Classic sites of injuries cont..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lnSpcReduction="10000"/>
          </a:bodyPr>
          <a:lstStyle/>
          <a:p>
            <a:r>
              <a:rPr lang="en-US" dirty="0" smtClean="0"/>
              <a:t>Typical sites of accidental injury</a:t>
            </a:r>
            <a:endParaRPr lang="en-US" dirty="0"/>
          </a:p>
        </p:txBody>
      </p:sp>
      <p:sp>
        <p:nvSpPr>
          <p:cNvPr id="7" name="Text Placeholder 6"/>
          <p:cNvSpPr>
            <a:spLocks noGrp="1"/>
          </p:cNvSpPr>
          <p:nvPr>
            <p:ph type="body" sz="half" idx="3"/>
          </p:nvPr>
        </p:nvSpPr>
        <p:spPr/>
        <p:txBody>
          <a:bodyPr>
            <a:normAutofit lnSpcReduction="10000"/>
          </a:bodyPr>
          <a:lstStyle/>
          <a:p>
            <a:r>
              <a:rPr lang="en-US" dirty="0" smtClean="0"/>
              <a:t>Sites arouse suspicion for abuse </a:t>
            </a:r>
            <a:endParaRPr lang="en-US" dirty="0"/>
          </a:p>
        </p:txBody>
      </p:sp>
      <p:pic>
        <p:nvPicPr>
          <p:cNvPr id="10" name="Content Placeholder 9" descr="fig2_5.gif"/>
          <p:cNvPicPr>
            <a:picLocks noGrp="1" noChangeAspect="1"/>
          </p:cNvPicPr>
          <p:nvPr>
            <p:ph sz="quarter" idx="4"/>
          </p:nvPr>
        </p:nvPicPr>
        <p:blipFill>
          <a:blip r:embed="rId2" cstate="print"/>
          <a:stretch>
            <a:fillRect/>
          </a:stretch>
        </p:blipFill>
        <p:spPr>
          <a:xfrm>
            <a:off x="4648200" y="512064"/>
            <a:ext cx="3510804" cy="4634261"/>
          </a:xfrm>
        </p:spPr>
      </p:pic>
      <p:pic>
        <p:nvPicPr>
          <p:cNvPr id="9" name="Content Placeholder 3" descr="fig2_4.gif"/>
          <p:cNvPicPr>
            <a:picLocks noGrp="1" noChangeAspect="1"/>
          </p:cNvPicPr>
          <p:nvPr>
            <p:ph sz="quarter" idx="2"/>
          </p:nvPr>
        </p:nvPicPr>
        <p:blipFill>
          <a:blip r:embed="rId3" cstate="print"/>
          <a:stretch>
            <a:fillRect/>
          </a:stretch>
        </p:blipFill>
        <p:spPr>
          <a:xfrm>
            <a:off x="533400" y="457200"/>
            <a:ext cx="3827009" cy="492918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4400" dirty="0" smtClean="0"/>
              <a:t>Classical injuries </a:t>
            </a:r>
            <a:r>
              <a:rPr lang="en-US" sz="4400" dirty="0" smtClean="0"/>
              <a:t/>
            </a:r>
            <a:br>
              <a:rPr lang="en-US" sz="4400" dirty="0" smtClean="0"/>
            </a:br>
            <a:endParaRPr lang="en-US" dirty="0"/>
          </a:p>
        </p:txBody>
      </p:sp>
      <p:sp>
        <p:nvSpPr>
          <p:cNvPr id="2" name="Content Placeholder 1"/>
          <p:cNvSpPr>
            <a:spLocks noGrp="1"/>
          </p:cNvSpPr>
          <p:nvPr>
            <p:ph sz="quarter" idx="2"/>
          </p:nvPr>
        </p:nvSpPr>
        <p:spPr/>
        <p:txBody>
          <a:bodyPr>
            <a:normAutofit fontScale="77500" lnSpcReduction="20000"/>
          </a:bodyPr>
          <a:lstStyle/>
          <a:p>
            <a:pPr lvl="0">
              <a:buNone/>
            </a:pPr>
            <a:r>
              <a:rPr lang="en-US" sz="2800" b="1" dirty="0" smtClean="0"/>
              <a:t>Bruising in a young baby </a:t>
            </a:r>
            <a:endParaRPr lang="en-US" sz="2800" dirty="0" smtClean="0"/>
          </a:p>
          <a:p>
            <a:pPr lvl="1"/>
            <a:endParaRPr lang="en-US" sz="2400" dirty="0" smtClean="0"/>
          </a:p>
          <a:p>
            <a:pPr lvl="1"/>
            <a:r>
              <a:rPr lang="en-US" sz="2400" dirty="0" smtClean="0"/>
              <a:t>Commonly small discoid bruises –finger pressure</a:t>
            </a:r>
          </a:p>
          <a:p>
            <a:pPr lvl="1"/>
            <a:r>
              <a:rPr lang="en-US" sz="2400" dirty="0" smtClean="0"/>
              <a:t>Larger bruises - slapping or punching </a:t>
            </a:r>
          </a:p>
          <a:p>
            <a:pPr lvl="1"/>
            <a:r>
              <a:rPr lang="en-GB" sz="2400" dirty="0" smtClean="0"/>
              <a:t>Pattern injuries </a:t>
            </a:r>
            <a:endParaRPr lang="en-US" sz="2400" dirty="0" smtClean="0"/>
          </a:p>
          <a:p>
            <a:pPr lvl="2"/>
            <a:r>
              <a:rPr lang="en-GB" sz="2400" dirty="0" smtClean="0"/>
              <a:t>Tramline contusions</a:t>
            </a:r>
            <a:endParaRPr lang="en-US" sz="2400" dirty="0" smtClean="0"/>
          </a:p>
          <a:p>
            <a:pPr lvl="2"/>
            <a:r>
              <a:rPr lang="en-GB" sz="2400" dirty="0" smtClean="0"/>
              <a:t>Nail marks</a:t>
            </a:r>
            <a:endParaRPr lang="en-US" sz="2400" dirty="0" smtClean="0"/>
          </a:p>
          <a:p>
            <a:pPr lvl="2"/>
            <a:r>
              <a:rPr lang="en-GB" sz="2400" dirty="0" smtClean="0"/>
              <a:t>Grip marks</a:t>
            </a:r>
            <a:endParaRPr lang="en-US" sz="2400" dirty="0" smtClean="0"/>
          </a:p>
          <a:p>
            <a:pPr lvl="2"/>
            <a:r>
              <a:rPr lang="en-GB" sz="2400" dirty="0" smtClean="0"/>
              <a:t>Pinch marks</a:t>
            </a:r>
            <a:endParaRPr lang="en-US" sz="2400" dirty="0" smtClean="0"/>
          </a:p>
          <a:p>
            <a:pPr lvl="1"/>
            <a:r>
              <a:rPr lang="en-US" sz="2400" dirty="0" smtClean="0"/>
              <a:t>Age may be incompatible</a:t>
            </a:r>
          </a:p>
          <a:p>
            <a:pPr lvl="1"/>
            <a:r>
              <a:rPr lang="en-US" sz="2400" dirty="0" smtClean="0"/>
              <a:t>Different ages of healing (recurrent episodes) </a:t>
            </a:r>
          </a:p>
          <a:p>
            <a:endParaRPr lang="en-US" dirty="0"/>
          </a:p>
        </p:txBody>
      </p:sp>
      <p:pic>
        <p:nvPicPr>
          <p:cNvPr id="7" name="Content Placeholder 6" descr="3057_f2.jpg"/>
          <p:cNvPicPr>
            <a:picLocks noGrp="1" noChangeAspect="1"/>
          </p:cNvPicPr>
          <p:nvPr>
            <p:ph sz="quarter" idx="4"/>
          </p:nvPr>
        </p:nvPicPr>
        <p:blipFill>
          <a:blip r:embed="rId2" cstate="print"/>
          <a:stretch>
            <a:fillRect/>
          </a:stretch>
        </p:blipFill>
        <p:spPr>
          <a:xfrm>
            <a:off x="6096000" y="381000"/>
            <a:ext cx="2540000" cy="2324100"/>
          </a:xfrm>
        </p:spPr>
      </p:pic>
      <p:pic>
        <p:nvPicPr>
          <p:cNvPr id="8" name="Picture 7" descr="3057_f3.jpg"/>
          <p:cNvPicPr>
            <a:picLocks noChangeAspect="1"/>
          </p:cNvPicPr>
          <p:nvPr/>
        </p:nvPicPr>
        <p:blipFill>
          <a:blip r:embed="rId3" cstate="print"/>
          <a:stretch>
            <a:fillRect/>
          </a:stretch>
        </p:blipFill>
        <p:spPr>
          <a:xfrm>
            <a:off x="4419600" y="2895600"/>
            <a:ext cx="2349500" cy="1498600"/>
          </a:xfrm>
          <a:prstGeom prst="rect">
            <a:avLst/>
          </a:prstGeom>
        </p:spPr>
      </p:pic>
      <p:pic>
        <p:nvPicPr>
          <p:cNvPr id="9" name="Picture 8" descr="Beating.jpg"/>
          <p:cNvPicPr>
            <a:picLocks noChangeAspect="1"/>
          </p:cNvPicPr>
          <p:nvPr/>
        </p:nvPicPr>
        <p:blipFill>
          <a:blip r:embed="rId4" cstate="print"/>
          <a:stretch>
            <a:fillRect/>
          </a:stretch>
        </p:blipFill>
        <p:spPr>
          <a:xfrm>
            <a:off x="6781800" y="2895600"/>
            <a:ext cx="2228850" cy="19335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Tramline contusions</a:t>
            </a:r>
            <a:endParaRPr lang="en-US" dirty="0"/>
          </a:p>
        </p:txBody>
      </p:sp>
      <p:sp>
        <p:nvSpPr>
          <p:cNvPr id="7" name="Text Placeholder 6"/>
          <p:cNvSpPr>
            <a:spLocks noGrp="1"/>
          </p:cNvSpPr>
          <p:nvPr>
            <p:ph type="body" sz="half" idx="3"/>
          </p:nvPr>
        </p:nvSpPr>
        <p:spPr/>
        <p:txBody>
          <a:bodyPr/>
          <a:lstStyle/>
          <a:p>
            <a:r>
              <a:rPr lang="en-US" dirty="0" smtClean="0"/>
              <a:t>Pinching </a:t>
            </a:r>
            <a:endParaRPr lang="en-US" dirty="0"/>
          </a:p>
        </p:txBody>
      </p:sp>
      <p:pic>
        <p:nvPicPr>
          <p:cNvPr id="4" name="Content Placeholder 3" descr="Image3.bmp"/>
          <p:cNvPicPr>
            <a:picLocks noGrp="1" noChangeAspect="1"/>
          </p:cNvPicPr>
          <p:nvPr>
            <p:ph sz="quarter" idx="2"/>
          </p:nvPr>
        </p:nvPicPr>
        <p:blipFill>
          <a:blip r:embed="rId3" cstate="print"/>
          <a:stretch>
            <a:fillRect/>
          </a:stretch>
        </p:blipFill>
        <p:spPr>
          <a:xfrm>
            <a:off x="1111991" y="1444625"/>
            <a:ext cx="2730606" cy="3941763"/>
          </a:xfrm>
        </p:spPr>
      </p:pic>
      <p:graphicFrame>
        <p:nvGraphicFramePr>
          <p:cNvPr id="39938" name="Object 2"/>
          <p:cNvGraphicFramePr>
            <a:graphicFrameLocks noChangeAspect="1"/>
          </p:cNvGraphicFramePr>
          <p:nvPr>
            <p:ph sz="quarter" idx="4"/>
          </p:nvPr>
        </p:nvGraphicFramePr>
        <p:xfrm>
          <a:off x="5257800" y="1219200"/>
          <a:ext cx="2895600" cy="4041168"/>
        </p:xfrm>
        <a:graphic>
          <a:graphicData uri="http://schemas.openxmlformats.org/presentationml/2006/ole">
            <p:oleObj spid="_x0000_s39938" name="Bitmap Image" r:id="rId4" imgW="1771429" imgH="2676899" progId="PBrush">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Various injuries </a:t>
            </a:r>
            <a:endParaRPr lang="en-US" dirty="0"/>
          </a:p>
        </p:txBody>
      </p:sp>
      <p:pic>
        <p:nvPicPr>
          <p:cNvPr id="4" name="Picture 1028" descr="New Image7"/>
          <p:cNvPicPr>
            <a:picLocks noGrp="1" noChangeAspect="1" noChangeArrowheads="1"/>
          </p:cNvPicPr>
          <p:nvPr>
            <p:ph idx="1"/>
          </p:nvPr>
        </p:nvPicPr>
        <p:blipFill>
          <a:blip r:embed="rId2" cstate="print"/>
          <a:srcRect/>
          <a:stretch>
            <a:fillRect/>
          </a:stretch>
        </p:blipFill>
        <p:spPr bwMode="auto">
          <a:xfrm>
            <a:off x="990600" y="1447800"/>
            <a:ext cx="5824537" cy="509497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Slap mark </a:t>
            </a:r>
            <a:endParaRPr lang="en-US" dirty="0"/>
          </a:p>
        </p:txBody>
      </p:sp>
      <p:sp>
        <p:nvSpPr>
          <p:cNvPr id="7" name="Text Placeholder 6"/>
          <p:cNvSpPr>
            <a:spLocks noGrp="1"/>
          </p:cNvSpPr>
          <p:nvPr>
            <p:ph type="body" sz="half" idx="3"/>
          </p:nvPr>
        </p:nvSpPr>
        <p:spPr/>
        <p:txBody>
          <a:bodyPr/>
          <a:lstStyle/>
          <a:p>
            <a:r>
              <a:rPr lang="en-US" dirty="0" smtClean="0"/>
              <a:t>Lashing </a:t>
            </a:r>
            <a:endParaRPr lang="en-US" dirty="0"/>
          </a:p>
        </p:txBody>
      </p:sp>
      <p:pic>
        <p:nvPicPr>
          <p:cNvPr id="9" name="Content Placeholder 8" descr="HandprintInjury.gif"/>
          <p:cNvPicPr>
            <a:picLocks noGrp="1" noChangeAspect="1"/>
          </p:cNvPicPr>
          <p:nvPr>
            <p:ph sz="quarter" idx="2"/>
          </p:nvPr>
        </p:nvPicPr>
        <p:blipFill>
          <a:blip r:embed="rId2" cstate="print"/>
          <a:stretch>
            <a:fillRect/>
          </a:stretch>
        </p:blipFill>
        <p:spPr>
          <a:xfrm>
            <a:off x="457200" y="1900437"/>
            <a:ext cx="3968485" cy="2976364"/>
          </a:xfrm>
        </p:spPr>
      </p:pic>
      <p:pic>
        <p:nvPicPr>
          <p:cNvPr id="10" name="Content Placeholder 9" descr="untitled.bmp"/>
          <p:cNvPicPr>
            <a:picLocks noGrp="1" noChangeAspect="1"/>
          </p:cNvPicPr>
          <p:nvPr>
            <p:ph sz="quarter" idx="4"/>
          </p:nvPr>
        </p:nvPicPr>
        <p:blipFill>
          <a:blip r:embed="rId3" cstate="print"/>
          <a:stretch>
            <a:fillRect/>
          </a:stretch>
        </p:blipFill>
        <p:spPr>
          <a:xfrm>
            <a:off x="4645025" y="1899841"/>
            <a:ext cx="4041775" cy="3031331"/>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 </a:t>
            </a:r>
            <a:r>
              <a:rPr lang="en-US" sz="2400" dirty="0" smtClean="0"/>
              <a:t>Specially wrists and forearms, upper arms, thighs, ankles in small infants (related to rough handling)</a:t>
            </a:r>
          </a:p>
          <a:p>
            <a:endParaRPr lang="en-US" sz="2400" dirty="0" smtClean="0"/>
          </a:p>
          <a:p>
            <a:r>
              <a:rPr lang="en-US" sz="2400" dirty="0" smtClean="0"/>
              <a:t>Buttocks –hand smacks /beating with straps</a:t>
            </a:r>
          </a:p>
          <a:p>
            <a:endParaRPr lang="en-US" sz="2400" dirty="0" smtClean="0"/>
          </a:p>
          <a:p>
            <a:r>
              <a:rPr lang="en-US" sz="2400" dirty="0" smtClean="0"/>
              <a:t>Thighs-</a:t>
            </a:r>
          </a:p>
          <a:p>
            <a:pPr lvl="2"/>
            <a:r>
              <a:rPr lang="en-US" sz="2400" dirty="0" smtClean="0"/>
              <a:t>Inner side sexual abuse, </a:t>
            </a:r>
          </a:p>
          <a:p>
            <a:pPr lvl="2"/>
            <a:r>
              <a:rPr lang="en-US" sz="2400" dirty="0" smtClean="0"/>
              <a:t>Outer side –slaps </a:t>
            </a:r>
          </a:p>
          <a:p>
            <a:r>
              <a:rPr lang="en-US" sz="2400" dirty="0" smtClean="0"/>
              <a:t>Chest, abdomen and neck- from finger pressure </a:t>
            </a:r>
          </a:p>
          <a:p>
            <a:r>
              <a:rPr lang="en-US" sz="2400" dirty="0" smtClean="0"/>
              <a:t>Face- cheeks and mouth from slaps</a:t>
            </a:r>
            <a:endParaRPr lang="en-US" sz="2400" dirty="0"/>
          </a:p>
        </p:txBody>
      </p:sp>
      <p:sp>
        <p:nvSpPr>
          <p:cNvPr id="3" name="Title 2"/>
          <p:cNvSpPr>
            <a:spLocks noGrp="1"/>
          </p:cNvSpPr>
          <p:nvPr>
            <p:ph type="title"/>
          </p:nvPr>
        </p:nvSpPr>
        <p:spPr/>
        <p:txBody>
          <a:bodyPr>
            <a:normAutofit/>
          </a:bodyPr>
          <a:lstStyle/>
          <a:p>
            <a:r>
              <a:rPr lang="en-US" sz="4400" dirty="0" smtClean="0"/>
              <a:t>Common sites of bruising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GB" dirty="0" smtClean="0"/>
              <a:t>Should be able to </a:t>
            </a:r>
            <a:endParaRPr lang="en-US" dirty="0" smtClean="0"/>
          </a:p>
          <a:p>
            <a:r>
              <a:rPr lang="en-GB" dirty="0" smtClean="0"/>
              <a:t>Name various forms of child abuse</a:t>
            </a:r>
            <a:endParaRPr lang="en-US" dirty="0" smtClean="0"/>
          </a:p>
          <a:p>
            <a:r>
              <a:rPr lang="en-GB" dirty="0" smtClean="0"/>
              <a:t>Define physical and sexual child abuse.</a:t>
            </a:r>
            <a:endParaRPr lang="en-US" dirty="0" smtClean="0"/>
          </a:p>
          <a:p>
            <a:r>
              <a:rPr lang="en-GB" dirty="0" smtClean="0"/>
              <a:t>List the circumstances of child abuse </a:t>
            </a:r>
            <a:endParaRPr lang="en-US" dirty="0" smtClean="0"/>
          </a:p>
          <a:p>
            <a:r>
              <a:rPr lang="en-GB" dirty="0" smtClean="0"/>
              <a:t>Identify the main clinical features of child abuse.</a:t>
            </a:r>
            <a:endParaRPr lang="en-US" dirty="0" smtClean="0"/>
          </a:p>
          <a:p>
            <a:r>
              <a:rPr lang="en-GB" dirty="0" smtClean="0"/>
              <a:t>Identify common conditions mimicking child abuse.</a:t>
            </a:r>
            <a:endParaRPr lang="en-US" dirty="0" smtClean="0"/>
          </a:p>
          <a:p>
            <a:r>
              <a:rPr lang="en-GB" dirty="0" smtClean="0"/>
              <a:t>List the ways of presentation of child abuse.</a:t>
            </a:r>
            <a:endParaRPr lang="en-US" dirty="0" smtClean="0"/>
          </a:p>
          <a:p>
            <a:r>
              <a:rPr lang="en-GB" dirty="0" smtClean="0"/>
              <a:t>Know how to investigate a case of child abuse </a:t>
            </a:r>
            <a:endParaRPr lang="en-US" dirty="0" smtClean="0"/>
          </a:p>
          <a:p>
            <a:endParaRPr lang="en-US" dirty="0"/>
          </a:p>
        </p:txBody>
      </p:sp>
      <p:sp>
        <p:nvSpPr>
          <p:cNvPr id="3" name="Title 2"/>
          <p:cNvSpPr>
            <a:spLocks noGrp="1"/>
          </p:cNvSpPr>
          <p:nvPr>
            <p:ph type="title"/>
          </p:nvPr>
        </p:nvSpPr>
        <p:spPr/>
        <p:txBody>
          <a:bodyPr>
            <a:normAutofit fontScale="90000"/>
          </a:bodyPr>
          <a:lstStyle/>
          <a:p>
            <a:r>
              <a:rPr lang="en-GB" dirty="0" smtClean="0"/>
              <a:t>Objectives</a:t>
            </a:r>
            <a:r>
              <a:rPr lang="en-US" dirty="0" smtClean="0"/>
              <a:t/>
            </a:r>
            <a:br>
              <a:rPr lang="en-US" dirty="0" smtClean="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Bruises </a:t>
            </a:r>
            <a:endParaRPr lang="en-US" dirty="0"/>
          </a:p>
        </p:txBody>
      </p:sp>
      <p:sp>
        <p:nvSpPr>
          <p:cNvPr id="5" name="Text Placeholder 4"/>
          <p:cNvSpPr>
            <a:spLocks noGrp="1"/>
          </p:cNvSpPr>
          <p:nvPr>
            <p:ph type="body" idx="1"/>
          </p:nvPr>
        </p:nvSpPr>
        <p:spPr/>
        <p:txBody>
          <a:bodyPr/>
          <a:lstStyle/>
          <a:p>
            <a:r>
              <a:rPr lang="en-US" dirty="0" smtClean="0"/>
              <a:t>Bruising in buttocks </a:t>
            </a:r>
          </a:p>
          <a:p>
            <a:endParaRPr lang="en-US" dirty="0"/>
          </a:p>
        </p:txBody>
      </p:sp>
      <p:sp>
        <p:nvSpPr>
          <p:cNvPr id="6" name="Text Placeholder 5"/>
          <p:cNvSpPr>
            <a:spLocks noGrp="1"/>
          </p:cNvSpPr>
          <p:nvPr>
            <p:ph type="body" sz="half" idx="3"/>
          </p:nvPr>
        </p:nvSpPr>
        <p:spPr/>
        <p:txBody>
          <a:bodyPr>
            <a:normAutofit lnSpcReduction="10000"/>
          </a:bodyPr>
          <a:lstStyle/>
          <a:p>
            <a:r>
              <a:rPr lang="en-US" dirty="0" smtClean="0"/>
              <a:t>Fingertip bruising and lashing </a:t>
            </a:r>
            <a:endParaRPr lang="en-US" dirty="0"/>
          </a:p>
        </p:txBody>
      </p:sp>
      <p:pic>
        <p:nvPicPr>
          <p:cNvPr id="4" name="Picture 4" descr="New Image9"/>
          <p:cNvPicPr>
            <a:picLocks noGrp="1" noChangeAspect="1" noChangeArrowheads="1"/>
          </p:cNvPicPr>
          <p:nvPr>
            <p:ph sz="quarter" idx="2"/>
          </p:nvPr>
        </p:nvPicPr>
        <p:blipFill>
          <a:blip r:embed="rId2" cstate="print"/>
          <a:stretch>
            <a:fillRect/>
          </a:stretch>
        </p:blipFill>
        <p:spPr bwMode="auto">
          <a:xfrm>
            <a:off x="457200" y="1999119"/>
            <a:ext cx="4040188" cy="2832775"/>
          </a:xfrm>
          <a:prstGeom prst="rect">
            <a:avLst/>
          </a:prstGeom>
          <a:noFill/>
        </p:spPr>
      </p:pic>
      <p:pic>
        <p:nvPicPr>
          <p:cNvPr id="8" name="Picture 4" descr="New Image11"/>
          <p:cNvPicPr>
            <a:picLocks noGrp="1" noChangeAspect="1" noChangeArrowheads="1"/>
          </p:cNvPicPr>
          <p:nvPr>
            <p:ph sz="quarter" idx="4"/>
          </p:nvPr>
        </p:nvPicPr>
        <p:blipFill>
          <a:blip r:embed="rId3" cstate="print"/>
          <a:srcRect/>
          <a:stretch>
            <a:fillRect/>
          </a:stretch>
        </p:blipFill>
        <p:spPr bwMode="auto">
          <a:xfrm>
            <a:off x="5181954" y="1444625"/>
            <a:ext cx="2967916" cy="394176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GB" dirty="0" smtClean="0"/>
              <a:t>Highly suspicious when seen in infants</a:t>
            </a:r>
            <a:endParaRPr lang="en-US" dirty="0" smtClean="0"/>
          </a:p>
          <a:p>
            <a:pPr lvl="0"/>
            <a:endParaRPr lang="en-US" dirty="0" smtClean="0"/>
          </a:p>
          <a:p>
            <a:pPr lvl="0"/>
            <a:r>
              <a:rPr lang="en-US" dirty="0" smtClean="0"/>
              <a:t>Diagnosis by radiology</a:t>
            </a:r>
          </a:p>
          <a:p>
            <a:pPr lvl="0"/>
            <a:endParaRPr lang="en-US" dirty="0" smtClean="0"/>
          </a:p>
          <a:p>
            <a:pPr lvl="0"/>
            <a:r>
              <a:rPr lang="en-US" dirty="0" smtClean="0"/>
              <a:t>Dating is important</a:t>
            </a:r>
          </a:p>
          <a:p>
            <a:pPr lvl="0"/>
            <a:endParaRPr lang="en-US" dirty="0" smtClean="0"/>
          </a:p>
          <a:p>
            <a:pPr lvl="0"/>
            <a:r>
              <a:rPr lang="en-US" dirty="0" smtClean="0"/>
              <a:t>Need to exclude bone diseases (</a:t>
            </a:r>
            <a:r>
              <a:rPr lang="en-US" dirty="0" err="1" smtClean="0"/>
              <a:t>osteogenesis</a:t>
            </a:r>
            <a:r>
              <a:rPr lang="en-US" dirty="0" smtClean="0"/>
              <a:t> </a:t>
            </a:r>
            <a:r>
              <a:rPr lang="en-US" dirty="0" err="1" smtClean="0"/>
              <a:t>imperfecta</a:t>
            </a:r>
            <a:r>
              <a:rPr lang="en-US" dirty="0" smtClean="0"/>
              <a:t>, infantile cortical hyperostosis, </a:t>
            </a:r>
            <a:r>
              <a:rPr lang="en-US" dirty="0" err="1" smtClean="0"/>
              <a:t>congeneital</a:t>
            </a:r>
            <a:r>
              <a:rPr lang="en-US" dirty="0" smtClean="0"/>
              <a:t> syphilis, copper deficiency, </a:t>
            </a:r>
            <a:r>
              <a:rPr lang="en-US" dirty="0" err="1" smtClean="0"/>
              <a:t>Menke’s</a:t>
            </a:r>
            <a:r>
              <a:rPr lang="en-US" dirty="0" smtClean="0"/>
              <a:t> syndrome</a:t>
            </a:r>
          </a:p>
          <a:p>
            <a:endParaRPr lang="en-US" dirty="0"/>
          </a:p>
        </p:txBody>
      </p:sp>
      <p:sp>
        <p:nvSpPr>
          <p:cNvPr id="3" name="Title 2"/>
          <p:cNvSpPr>
            <a:spLocks noGrp="1"/>
          </p:cNvSpPr>
          <p:nvPr>
            <p:ph type="title"/>
          </p:nvPr>
        </p:nvSpPr>
        <p:spPr/>
        <p:txBody>
          <a:bodyPr/>
          <a:lstStyle/>
          <a:p>
            <a:r>
              <a:rPr lang="en-GB" dirty="0" smtClean="0"/>
              <a:t>Fractures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Common fractures </a:t>
            </a:r>
            <a:br>
              <a:rPr lang="en-US" dirty="0" smtClean="0"/>
            </a:br>
            <a:endParaRPr lang="en-US" dirty="0"/>
          </a:p>
        </p:txBody>
      </p:sp>
      <p:sp>
        <p:nvSpPr>
          <p:cNvPr id="2" name="Content Placeholder 1"/>
          <p:cNvSpPr>
            <a:spLocks noGrp="1"/>
          </p:cNvSpPr>
          <p:nvPr>
            <p:ph sz="quarter" idx="2"/>
          </p:nvPr>
        </p:nvSpPr>
        <p:spPr/>
        <p:txBody>
          <a:bodyPr>
            <a:normAutofit fontScale="92500" lnSpcReduction="20000"/>
          </a:bodyPr>
          <a:lstStyle/>
          <a:p>
            <a:r>
              <a:rPr lang="en-US" dirty="0" smtClean="0"/>
              <a:t>Skull:</a:t>
            </a:r>
          </a:p>
          <a:p>
            <a:pPr lvl="1"/>
            <a:r>
              <a:rPr lang="en-US" dirty="0" smtClean="0"/>
              <a:t>Common in fatal child abuse</a:t>
            </a:r>
          </a:p>
          <a:p>
            <a:pPr lvl="1"/>
            <a:r>
              <a:rPr lang="en-US" dirty="0" smtClean="0"/>
              <a:t>Associated with scalp injury</a:t>
            </a:r>
          </a:p>
          <a:p>
            <a:pPr lvl="1"/>
            <a:r>
              <a:rPr lang="en-US" dirty="0" smtClean="0"/>
              <a:t>Could be single, multiple or depressed</a:t>
            </a:r>
          </a:p>
          <a:p>
            <a:pPr lvl="1"/>
            <a:r>
              <a:rPr lang="en-US" dirty="0" smtClean="0"/>
              <a:t>Commonly in </a:t>
            </a:r>
            <a:r>
              <a:rPr lang="en-US" dirty="0" err="1" smtClean="0"/>
              <a:t>occipito</a:t>
            </a:r>
            <a:r>
              <a:rPr lang="en-US" dirty="0" smtClean="0"/>
              <a:t>-parietal area due to drops on vertex</a:t>
            </a:r>
          </a:p>
          <a:p>
            <a:pPr lvl="1"/>
            <a:r>
              <a:rPr lang="en-US" dirty="0" smtClean="0"/>
              <a:t>Fracture lines usually ends at sutures</a:t>
            </a:r>
          </a:p>
          <a:p>
            <a:pPr lvl="1"/>
            <a:r>
              <a:rPr lang="en-US" dirty="0" smtClean="0"/>
              <a:t>If crosses there is a lateral displacement</a:t>
            </a:r>
          </a:p>
          <a:p>
            <a:pPr lvl="1"/>
            <a:endParaRPr lang="en-US" dirty="0" smtClean="0"/>
          </a:p>
          <a:p>
            <a:endParaRPr lang="en-US" dirty="0"/>
          </a:p>
        </p:txBody>
      </p:sp>
      <p:pic>
        <p:nvPicPr>
          <p:cNvPr id="7" name="Content Placeholder 6" descr="skull.jpg"/>
          <p:cNvPicPr>
            <a:picLocks noGrp="1" noChangeAspect="1"/>
          </p:cNvPicPr>
          <p:nvPr>
            <p:ph sz="quarter" idx="4"/>
          </p:nvPr>
        </p:nvPicPr>
        <p:blipFill>
          <a:blip r:embed="rId2" cstate="print"/>
          <a:stretch>
            <a:fillRect/>
          </a:stretch>
        </p:blipFill>
        <p:spPr>
          <a:xfrm>
            <a:off x="4648200" y="1524000"/>
            <a:ext cx="4229100" cy="2819400"/>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Blow /fall on the sides of the head</a:t>
            </a:r>
          </a:p>
          <a:p>
            <a:pPr lvl="2"/>
            <a:r>
              <a:rPr lang="en-US" dirty="0" smtClean="0"/>
              <a:t>May see horizontal fracture running backwards extending towards to base of the skull.</a:t>
            </a:r>
          </a:p>
          <a:p>
            <a:pPr lvl="1"/>
            <a:endParaRPr lang="en-US" dirty="0" smtClean="0"/>
          </a:p>
          <a:p>
            <a:pPr lvl="1"/>
            <a:r>
              <a:rPr lang="en-US" dirty="0" smtClean="0"/>
              <a:t>Frontal fractures usually rare</a:t>
            </a:r>
          </a:p>
          <a:p>
            <a:pPr lvl="1"/>
            <a:endParaRPr lang="en-US" dirty="0" smtClean="0"/>
          </a:p>
          <a:p>
            <a:pPr lvl="1"/>
            <a:r>
              <a:rPr lang="en-US" dirty="0" smtClean="0"/>
              <a:t>Occipital fractures from falls on back</a:t>
            </a:r>
          </a:p>
          <a:p>
            <a:pPr lvl="1"/>
            <a:endParaRPr lang="en-US" dirty="0" smtClean="0"/>
          </a:p>
          <a:p>
            <a:pPr lvl="1"/>
            <a:r>
              <a:rPr lang="en-US" dirty="0" smtClean="0"/>
              <a:t>Suture ‘</a:t>
            </a:r>
            <a:r>
              <a:rPr lang="en-US" dirty="0" err="1" smtClean="0"/>
              <a:t>diastasis</a:t>
            </a:r>
            <a:r>
              <a:rPr lang="en-US" dirty="0" smtClean="0"/>
              <a:t>’ (with or without fractures)</a:t>
            </a:r>
          </a:p>
          <a:p>
            <a:pPr lvl="1"/>
            <a:endParaRPr lang="en-US" dirty="0" smtClean="0"/>
          </a:p>
          <a:p>
            <a:pPr lvl="1"/>
            <a:r>
              <a:rPr lang="en-US" dirty="0" smtClean="0"/>
              <a:t>Growing fractures - due to effects of raised intracranial pressure</a:t>
            </a:r>
          </a:p>
          <a:p>
            <a:endParaRPr lang="en-US" dirty="0"/>
          </a:p>
        </p:txBody>
      </p:sp>
      <p:sp>
        <p:nvSpPr>
          <p:cNvPr id="3" name="Title 2"/>
          <p:cNvSpPr>
            <a:spLocks noGrp="1"/>
          </p:cNvSpPr>
          <p:nvPr>
            <p:ph type="title"/>
          </p:nvPr>
        </p:nvSpPr>
        <p:spPr/>
        <p:txBody>
          <a:bodyPr/>
          <a:lstStyle/>
          <a:p>
            <a:r>
              <a:rPr lang="en-US" dirty="0" smtClean="0"/>
              <a:t>Skull fractures cont..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Skull fractures</a:t>
            </a:r>
            <a:endParaRPr lang="en-US" dirty="0"/>
          </a:p>
        </p:txBody>
      </p:sp>
      <p:sp>
        <p:nvSpPr>
          <p:cNvPr id="5" name="Text Placeholder 4"/>
          <p:cNvSpPr>
            <a:spLocks noGrp="1"/>
          </p:cNvSpPr>
          <p:nvPr>
            <p:ph type="body" idx="1"/>
          </p:nvPr>
        </p:nvSpPr>
        <p:spPr/>
        <p:txBody>
          <a:bodyPr>
            <a:normAutofit lnSpcReduction="10000"/>
          </a:bodyPr>
          <a:lstStyle/>
          <a:p>
            <a:r>
              <a:rPr lang="en-US" dirty="0" err="1" smtClean="0"/>
              <a:t>Occipito</a:t>
            </a:r>
            <a:r>
              <a:rPr lang="en-US" dirty="0" smtClean="0"/>
              <a:t> parietal skull fracture</a:t>
            </a:r>
            <a:endParaRPr lang="en-US" dirty="0"/>
          </a:p>
        </p:txBody>
      </p:sp>
      <p:sp>
        <p:nvSpPr>
          <p:cNvPr id="6" name="Text Placeholder 5"/>
          <p:cNvSpPr>
            <a:spLocks noGrp="1"/>
          </p:cNvSpPr>
          <p:nvPr>
            <p:ph type="body" sz="half" idx="3"/>
          </p:nvPr>
        </p:nvSpPr>
        <p:spPr/>
        <p:txBody>
          <a:bodyPr/>
          <a:lstStyle/>
          <a:p>
            <a:r>
              <a:rPr lang="en-US" dirty="0" smtClean="0"/>
              <a:t>Suture </a:t>
            </a:r>
            <a:r>
              <a:rPr lang="en-US" dirty="0" err="1" smtClean="0"/>
              <a:t>diastasis</a:t>
            </a:r>
            <a:endParaRPr lang="en-US" dirty="0"/>
          </a:p>
        </p:txBody>
      </p:sp>
      <p:pic>
        <p:nvPicPr>
          <p:cNvPr id="4" name="Content Placeholder 3" descr="thmb_43cbfaf96b180skull-fractures.jpg"/>
          <p:cNvPicPr>
            <a:picLocks noGrp="1" noChangeAspect="1"/>
          </p:cNvPicPr>
          <p:nvPr>
            <p:ph sz="quarter" idx="2"/>
          </p:nvPr>
        </p:nvPicPr>
        <p:blipFill>
          <a:blip r:embed="rId2" cstate="print"/>
          <a:stretch>
            <a:fillRect/>
          </a:stretch>
        </p:blipFill>
        <p:spPr>
          <a:xfrm>
            <a:off x="228600" y="2044996"/>
            <a:ext cx="4499586" cy="2755603"/>
          </a:xfrm>
        </p:spPr>
      </p:pic>
      <p:pic>
        <p:nvPicPr>
          <p:cNvPr id="8" name="Content Placeholder 7" descr="fig2_315.jpg"/>
          <p:cNvPicPr>
            <a:picLocks noGrp="1" noChangeAspect="1"/>
          </p:cNvPicPr>
          <p:nvPr>
            <p:ph sz="quarter" idx="4"/>
          </p:nvPr>
        </p:nvPicPr>
        <p:blipFill>
          <a:blip r:embed="rId3" cstate="print"/>
          <a:stretch>
            <a:fillRect/>
          </a:stretch>
        </p:blipFill>
        <p:spPr>
          <a:xfrm>
            <a:off x="5225173" y="1444625"/>
            <a:ext cx="2881479" cy="3941763"/>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Long bones</a:t>
            </a:r>
            <a:endParaRPr lang="en-US" dirty="0"/>
          </a:p>
        </p:txBody>
      </p:sp>
      <p:sp>
        <p:nvSpPr>
          <p:cNvPr id="2" name="Content Placeholder 1"/>
          <p:cNvSpPr>
            <a:spLocks noGrp="1"/>
          </p:cNvSpPr>
          <p:nvPr>
            <p:ph sz="quarter" idx="2"/>
          </p:nvPr>
        </p:nvSpPr>
        <p:spPr>
          <a:xfrm>
            <a:off x="457200" y="1143000"/>
            <a:ext cx="4495800" cy="4648200"/>
          </a:xfrm>
        </p:spPr>
        <p:txBody>
          <a:bodyPr>
            <a:normAutofit fontScale="92500" lnSpcReduction="20000"/>
          </a:bodyPr>
          <a:lstStyle/>
          <a:p>
            <a:pPr>
              <a:buNone/>
            </a:pPr>
            <a:endParaRPr lang="en-US" dirty="0" smtClean="0"/>
          </a:p>
          <a:p>
            <a:pPr lvl="0"/>
            <a:r>
              <a:rPr lang="en-US" dirty="0" smtClean="0"/>
              <a:t>Characteristic distribution and pattern</a:t>
            </a:r>
          </a:p>
          <a:p>
            <a:pPr lvl="0"/>
            <a:endParaRPr lang="en-US" dirty="0" smtClean="0"/>
          </a:p>
          <a:p>
            <a:pPr lvl="0"/>
            <a:r>
              <a:rPr lang="en-US" dirty="0" smtClean="0"/>
              <a:t>Most are indirect (abnormal angulations, torsion or traction)</a:t>
            </a:r>
          </a:p>
          <a:p>
            <a:pPr lvl="0"/>
            <a:endParaRPr lang="en-GB" dirty="0" smtClean="0"/>
          </a:p>
          <a:p>
            <a:pPr lvl="0"/>
            <a:r>
              <a:rPr lang="en-GB" dirty="0" smtClean="0"/>
              <a:t>Avulsion of the </a:t>
            </a:r>
            <a:r>
              <a:rPr lang="en-GB" dirty="0" err="1" smtClean="0"/>
              <a:t>metaphysis</a:t>
            </a:r>
            <a:r>
              <a:rPr lang="en-GB" dirty="0" smtClean="0"/>
              <a:t> or chipping of the edges of the </a:t>
            </a:r>
            <a:r>
              <a:rPr lang="en-GB" dirty="0" err="1" smtClean="0"/>
              <a:t>metaphysis</a:t>
            </a:r>
            <a:r>
              <a:rPr lang="en-GB" dirty="0" smtClean="0"/>
              <a:t>  (Bucket handle)</a:t>
            </a:r>
            <a:endParaRPr lang="en-US" dirty="0" smtClean="0"/>
          </a:p>
          <a:p>
            <a:pPr lvl="0">
              <a:buNone/>
            </a:pPr>
            <a:r>
              <a:rPr lang="en-US" dirty="0" smtClean="0"/>
              <a:t> </a:t>
            </a:r>
          </a:p>
          <a:p>
            <a:pPr lvl="0"/>
            <a:r>
              <a:rPr lang="en-GB" dirty="0" smtClean="0"/>
              <a:t>Transverse or spiral fractures of long bones</a:t>
            </a:r>
            <a:endParaRPr lang="en-US" dirty="0" smtClean="0"/>
          </a:p>
          <a:p>
            <a:endParaRPr lang="en-US" dirty="0"/>
          </a:p>
        </p:txBody>
      </p:sp>
      <p:pic>
        <p:nvPicPr>
          <p:cNvPr id="5" name="Picture 4" descr="fracturetypesimage-thumb.jpg"/>
          <p:cNvPicPr>
            <a:picLocks noChangeAspect="1"/>
          </p:cNvPicPr>
          <p:nvPr/>
        </p:nvPicPr>
        <p:blipFill>
          <a:blip r:embed="rId2" cstate="print"/>
          <a:stretch>
            <a:fillRect/>
          </a:stretch>
        </p:blipFill>
        <p:spPr>
          <a:xfrm>
            <a:off x="5181600" y="1371600"/>
            <a:ext cx="3352800" cy="436521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Metaphysial</a:t>
            </a:r>
            <a:r>
              <a:rPr lang="en-US" dirty="0" smtClean="0"/>
              <a:t> fracture </a:t>
            </a:r>
            <a:endParaRPr lang="en-US" dirty="0"/>
          </a:p>
        </p:txBody>
      </p:sp>
      <p:pic>
        <p:nvPicPr>
          <p:cNvPr id="5" name="Content Placeholder 4" descr="New Image12"/>
          <p:cNvPicPr>
            <a:picLocks noGrp="1" noChangeAspect="1" noChangeArrowheads="1"/>
          </p:cNvPicPr>
          <p:nvPr>
            <p:ph idx="1"/>
          </p:nvPr>
        </p:nvPicPr>
        <p:blipFill>
          <a:blip r:embed="rId2" cstate="print"/>
          <a:srcRect/>
          <a:stretch>
            <a:fillRect/>
          </a:stretch>
        </p:blipFill>
        <p:spPr bwMode="auto">
          <a:xfrm rot="16200000">
            <a:off x="2238114" y="352687"/>
            <a:ext cx="4906749" cy="7554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Bucket handle fractures</a:t>
            </a:r>
            <a:br>
              <a:rPr lang="en-US" dirty="0" smtClean="0"/>
            </a:br>
            <a:endParaRPr lang="en-US" dirty="0"/>
          </a:p>
        </p:txBody>
      </p:sp>
      <p:pic>
        <p:nvPicPr>
          <p:cNvPr id="15" name="Content Placeholder 14" descr="336139-405993-407144-407259.jpg"/>
          <p:cNvPicPr>
            <a:picLocks noGrp="1" noChangeAspect="1"/>
          </p:cNvPicPr>
          <p:nvPr>
            <p:ph sz="quarter" idx="2"/>
          </p:nvPr>
        </p:nvPicPr>
        <p:blipFill>
          <a:blip r:embed="rId3" cstate="print"/>
          <a:stretch>
            <a:fillRect/>
          </a:stretch>
        </p:blipFill>
        <p:spPr>
          <a:xfrm>
            <a:off x="601672" y="1444625"/>
            <a:ext cx="3751244" cy="3941763"/>
          </a:xfrm>
        </p:spPr>
      </p:pic>
      <p:graphicFrame>
        <p:nvGraphicFramePr>
          <p:cNvPr id="2051" name="Object 2"/>
          <p:cNvGraphicFramePr>
            <a:graphicFrameLocks noChangeAspect="1"/>
          </p:cNvGraphicFramePr>
          <p:nvPr>
            <p:ph sz="quarter" idx="4"/>
          </p:nvPr>
        </p:nvGraphicFramePr>
        <p:xfrm>
          <a:off x="6858000" y="1066800"/>
          <a:ext cx="1981200" cy="4161957"/>
        </p:xfrm>
        <a:graphic>
          <a:graphicData uri="http://schemas.openxmlformats.org/presentationml/2006/ole">
            <p:oleObj spid="_x0000_s2051" name="CorelDRAW" r:id="rId4" imgW="1228725" imgH="3619500" progId="">
              <p:embed/>
            </p:oleObj>
          </a:graphicData>
        </a:graphic>
      </p:graphicFrame>
      <p:pic>
        <p:nvPicPr>
          <p:cNvPr id="17" name="Picture 16" descr="336139-405993-407144-407260tn.jpg"/>
          <p:cNvPicPr>
            <a:picLocks noChangeAspect="1"/>
          </p:cNvPicPr>
          <p:nvPr/>
        </p:nvPicPr>
        <p:blipFill>
          <a:blip r:embed="rId5" cstate="print"/>
          <a:stretch>
            <a:fillRect/>
          </a:stretch>
        </p:blipFill>
        <p:spPr>
          <a:xfrm>
            <a:off x="3581400" y="3733800"/>
            <a:ext cx="3152515" cy="28845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Long bones cont..</a:t>
            </a:r>
            <a:endParaRPr lang="en-US" dirty="0"/>
          </a:p>
        </p:txBody>
      </p:sp>
      <p:sp>
        <p:nvSpPr>
          <p:cNvPr id="2" name="Content Placeholder 1"/>
          <p:cNvSpPr>
            <a:spLocks noGrp="1"/>
          </p:cNvSpPr>
          <p:nvPr>
            <p:ph sz="quarter" idx="2"/>
          </p:nvPr>
        </p:nvSpPr>
        <p:spPr/>
        <p:txBody>
          <a:bodyPr>
            <a:normAutofit fontScale="92500" lnSpcReduction="20000"/>
          </a:bodyPr>
          <a:lstStyle/>
          <a:p>
            <a:pPr lvl="0"/>
            <a:r>
              <a:rPr lang="en-GB" dirty="0" smtClean="0"/>
              <a:t>Fractures of different stages of healing</a:t>
            </a:r>
            <a:endParaRPr lang="en-US" dirty="0" smtClean="0"/>
          </a:p>
          <a:p>
            <a:pPr lvl="0"/>
            <a:endParaRPr lang="en-GB" dirty="0" smtClean="0"/>
          </a:p>
          <a:p>
            <a:pPr lvl="0"/>
            <a:r>
              <a:rPr lang="en-GB" dirty="0" err="1" smtClean="0"/>
              <a:t>Epiphysial</a:t>
            </a:r>
            <a:r>
              <a:rPr lang="en-GB" dirty="0" smtClean="0"/>
              <a:t> dislocation</a:t>
            </a:r>
            <a:endParaRPr lang="en-US" dirty="0" smtClean="0"/>
          </a:p>
          <a:p>
            <a:pPr lvl="0"/>
            <a:endParaRPr lang="en-GB" dirty="0" smtClean="0"/>
          </a:p>
          <a:p>
            <a:pPr lvl="0"/>
            <a:r>
              <a:rPr lang="en-GB" dirty="0" err="1" smtClean="0"/>
              <a:t>Subperiosteal</a:t>
            </a:r>
            <a:r>
              <a:rPr lang="en-GB" dirty="0" smtClean="0"/>
              <a:t> deposition of bone (</a:t>
            </a:r>
            <a:r>
              <a:rPr lang="en-GB" dirty="0" err="1" smtClean="0"/>
              <a:t>periosteum</a:t>
            </a:r>
            <a:r>
              <a:rPr lang="en-GB" dirty="0" smtClean="0"/>
              <a:t> is loosely attached lift with shearing or traction</a:t>
            </a:r>
            <a:endParaRPr lang="en-US" dirty="0" smtClean="0"/>
          </a:p>
          <a:p>
            <a:pPr lvl="0"/>
            <a:endParaRPr lang="en-GB" dirty="0" smtClean="0"/>
          </a:p>
          <a:p>
            <a:pPr lvl="0"/>
            <a:r>
              <a:rPr lang="en-GB" dirty="0" smtClean="0"/>
              <a:t>Blood accumulate under the raised </a:t>
            </a:r>
            <a:r>
              <a:rPr lang="en-GB" dirty="0" err="1" smtClean="0"/>
              <a:t>periosteum</a:t>
            </a:r>
            <a:r>
              <a:rPr lang="en-GB" dirty="0" smtClean="0"/>
              <a:t> and calcify</a:t>
            </a:r>
            <a:endParaRPr lang="en-US" dirty="0" smtClean="0"/>
          </a:p>
          <a:p>
            <a:endParaRPr lang="en-US" dirty="0"/>
          </a:p>
        </p:txBody>
      </p:sp>
      <p:pic>
        <p:nvPicPr>
          <p:cNvPr id="7" name="Content Placeholder 6" descr="1-s2_0-S0033838905703146-f084319.jpg"/>
          <p:cNvPicPr>
            <a:picLocks noGrp="1" noChangeAspect="1"/>
          </p:cNvPicPr>
          <p:nvPr>
            <p:ph sz="quarter" idx="4"/>
          </p:nvPr>
        </p:nvPicPr>
        <p:blipFill>
          <a:blip r:embed="rId2" cstate="print"/>
          <a:stretch>
            <a:fillRect/>
          </a:stretch>
        </p:blipFill>
        <p:spPr>
          <a:xfrm>
            <a:off x="5564975" y="1539157"/>
            <a:ext cx="2201875" cy="3752698"/>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Periosteal</a:t>
            </a:r>
            <a:r>
              <a:rPr lang="en-US" dirty="0" smtClean="0"/>
              <a:t> new bone formation</a:t>
            </a:r>
            <a:endParaRPr lang="en-US" dirty="0"/>
          </a:p>
        </p:txBody>
      </p:sp>
      <p:pic>
        <p:nvPicPr>
          <p:cNvPr id="11" name="Content Placeholder 10" descr="photo_f1.jpg"/>
          <p:cNvPicPr>
            <a:picLocks noGrp="1" noChangeAspect="1"/>
          </p:cNvPicPr>
          <p:nvPr>
            <p:ph sz="quarter" idx="4"/>
          </p:nvPr>
        </p:nvPicPr>
        <p:blipFill>
          <a:blip r:embed="rId2" cstate="print"/>
          <a:stretch>
            <a:fillRect/>
          </a:stretch>
        </p:blipFill>
        <p:spPr>
          <a:xfrm>
            <a:off x="5230812" y="1612106"/>
            <a:ext cx="2870200" cy="3606800"/>
          </a:xfrm>
        </p:spPr>
      </p:pic>
      <p:pic>
        <p:nvPicPr>
          <p:cNvPr id="10" name="Content Placeholder 4" descr="New Image13"/>
          <p:cNvPicPr>
            <a:picLocks noGrp="1" noChangeAspect="1" noChangeArrowheads="1"/>
          </p:cNvPicPr>
          <p:nvPr>
            <p:ph sz="quarter" idx="2"/>
          </p:nvPr>
        </p:nvPicPr>
        <p:blipFill>
          <a:blip r:embed="rId3" cstate="print"/>
          <a:srcRect/>
          <a:stretch>
            <a:fillRect/>
          </a:stretch>
        </p:blipFill>
        <p:spPr bwMode="auto">
          <a:xfrm>
            <a:off x="457200" y="1460297"/>
            <a:ext cx="4040188" cy="39104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lvl="0"/>
            <a:endParaRPr lang="en-GB" sz="2800" dirty="0" smtClean="0"/>
          </a:p>
          <a:p>
            <a:pPr lvl="0"/>
            <a:r>
              <a:rPr lang="en-GB" sz="2800" dirty="0" smtClean="0"/>
              <a:t>A child is said to be abused if he or she is treated in a manner that is unacceptable in a given culture at a given time</a:t>
            </a:r>
            <a:endParaRPr lang="en-US" sz="2800" dirty="0" smtClean="0"/>
          </a:p>
          <a:p>
            <a:pPr lvl="1"/>
            <a:r>
              <a:rPr lang="en-GB" sz="2400" dirty="0" smtClean="0"/>
              <a:t>Meadow R, Epidemiology, in ABC of Child Abuse 3</a:t>
            </a:r>
            <a:r>
              <a:rPr lang="en-GB" sz="2400" baseline="30000" dirty="0" smtClean="0"/>
              <a:t>rd</a:t>
            </a:r>
            <a:r>
              <a:rPr lang="en-GB" sz="2400" dirty="0" smtClean="0"/>
              <a:t> </a:t>
            </a:r>
            <a:r>
              <a:rPr lang="en-GB" sz="2400" dirty="0" err="1" smtClean="0"/>
              <a:t>edi</a:t>
            </a:r>
            <a:r>
              <a:rPr lang="en-GB" sz="2400" dirty="0" smtClean="0"/>
              <a:t> pp 1-4</a:t>
            </a:r>
            <a:endParaRPr lang="en-US" sz="2400" dirty="0" smtClean="0"/>
          </a:p>
          <a:p>
            <a:pPr>
              <a:buNone/>
            </a:pPr>
            <a:r>
              <a:rPr lang="en-US" sz="2800" dirty="0" smtClean="0"/>
              <a:t> </a:t>
            </a:r>
          </a:p>
          <a:p>
            <a:pPr lvl="0"/>
            <a:r>
              <a:rPr lang="en-GB" sz="2800" dirty="0" smtClean="0"/>
              <a:t>Child abuse syndrome exists when an infant or child suffers repetitive physical injuries inflicted by a parent or guardian in circumstances that exclude accident. </a:t>
            </a:r>
            <a:endParaRPr lang="en-US" sz="2800" dirty="0" smtClean="0"/>
          </a:p>
          <a:p>
            <a:pPr>
              <a:buNone/>
            </a:pPr>
            <a:r>
              <a:rPr lang="en-GB" sz="2800" dirty="0" smtClean="0"/>
              <a:t> </a:t>
            </a:r>
            <a:endParaRPr lang="en-US" sz="2800" dirty="0" smtClean="0"/>
          </a:p>
          <a:p>
            <a:pPr lvl="1"/>
            <a:r>
              <a:rPr lang="en-GB" sz="2400" dirty="0" smtClean="0"/>
              <a:t> Bernard Knight, </a:t>
            </a:r>
            <a:r>
              <a:rPr lang="en-GB" sz="2400" dirty="0" err="1" smtClean="0"/>
              <a:t>Pekka</a:t>
            </a:r>
            <a:r>
              <a:rPr lang="en-GB" sz="2400" dirty="0" smtClean="0"/>
              <a:t> </a:t>
            </a:r>
            <a:r>
              <a:rPr lang="en-GB" sz="2400" dirty="0" err="1" smtClean="0"/>
              <a:t>Saukko</a:t>
            </a:r>
            <a:r>
              <a:rPr lang="en-GB" sz="2400" dirty="0" smtClean="0"/>
              <a:t>, Fatal Child abuse in Knight’s Forensic Pathology, 3</a:t>
            </a:r>
            <a:r>
              <a:rPr lang="en-GB" sz="2400" baseline="30000" dirty="0" smtClean="0"/>
              <a:t>rd</a:t>
            </a:r>
            <a:r>
              <a:rPr lang="en-GB" sz="2400" dirty="0" smtClean="0"/>
              <a:t> Edi, pp 461-479</a:t>
            </a:r>
            <a:endParaRPr lang="en-US" sz="2400" dirty="0" smtClean="0"/>
          </a:p>
          <a:p>
            <a:endParaRPr lang="en-US" dirty="0"/>
          </a:p>
        </p:txBody>
      </p:sp>
      <p:sp>
        <p:nvSpPr>
          <p:cNvPr id="3" name="Title 2"/>
          <p:cNvSpPr>
            <a:spLocks noGrp="1"/>
          </p:cNvSpPr>
          <p:nvPr>
            <p:ph type="title"/>
          </p:nvPr>
        </p:nvSpPr>
        <p:spPr/>
        <p:txBody>
          <a:bodyPr>
            <a:normAutofit fontScale="90000"/>
          </a:bodyPr>
          <a:lstStyle/>
          <a:p>
            <a:r>
              <a:rPr lang="en-US" sz="4400" dirty="0" smtClean="0"/>
              <a:t>What is child abuse?</a:t>
            </a:r>
            <a:br>
              <a:rPr lang="en-US" sz="4400" dirty="0" smtClean="0"/>
            </a:b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4572000" y="5288340"/>
            <a:ext cx="4114800" cy="1569660"/>
          </a:xfrm>
          <a:prstGeom prst="rect">
            <a:avLst/>
          </a:prstGeom>
          <a:solidFill>
            <a:schemeClr val="accent1"/>
          </a:solidFill>
          <a:ln w="9525">
            <a:noFill/>
            <a:miter lim="800000"/>
            <a:headEnd/>
            <a:tailEnd/>
          </a:ln>
        </p:spPr>
        <p:txBody>
          <a:bodyPr wrap="square">
            <a:spAutoFit/>
          </a:bodyPr>
          <a:lstStyle/>
          <a:p>
            <a:pPr algn="ctr">
              <a:spcBef>
                <a:spcPct val="50000"/>
              </a:spcBef>
            </a:pPr>
            <a:r>
              <a:rPr lang="en-US" sz="3200" dirty="0">
                <a:solidFill>
                  <a:schemeClr val="hlink"/>
                </a:solidFill>
              </a:rPr>
              <a:t>Multiple fractures of different stages of healing</a:t>
            </a:r>
          </a:p>
        </p:txBody>
      </p:sp>
      <p:sp>
        <p:nvSpPr>
          <p:cNvPr id="7" name="Title 6"/>
          <p:cNvSpPr>
            <a:spLocks noGrp="1"/>
          </p:cNvSpPr>
          <p:nvPr>
            <p:ph type="title"/>
          </p:nvPr>
        </p:nvSpPr>
        <p:spPr/>
        <p:txBody>
          <a:bodyPr/>
          <a:lstStyle/>
          <a:p>
            <a:r>
              <a:rPr lang="en-US" dirty="0" smtClean="0"/>
              <a:t>Healing fractures </a:t>
            </a:r>
            <a:endParaRPr lang="en-US" dirty="0"/>
          </a:p>
        </p:txBody>
      </p:sp>
      <p:pic>
        <p:nvPicPr>
          <p:cNvPr id="10" name="Picture 3" descr="NK_hum_xray"/>
          <p:cNvPicPr>
            <a:picLocks noGrp="1" noChangeAspect="1" noChangeArrowheads="1"/>
          </p:cNvPicPr>
          <p:nvPr>
            <p:ph sz="half" idx="1"/>
          </p:nvPr>
        </p:nvPicPr>
        <p:blipFill>
          <a:blip r:embed="rId2" cstate="print"/>
          <a:srcRect/>
          <a:stretch>
            <a:fillRect/>
          </a:stretch>
        </p:blipFill>
        <p:spPr bwMode="auto">
          <a:xfrm>
            <a:off x="533400" y="1143000"/>
            <a:ext cx="4038600" cy="4453294"/>
          </a:xfrm>
          <a:prstGeom prst="rect">
            <a:avLst/>
          </a:prstGeom>
          <a:noFill/>
          <a:ln w="9525">
            <a:noFill/>
            <a:miter lim="800000"/>
            <a:headEnd/>
            <a:tailEnd/>
          </a:ln>
        </p:spPr>
      </p:pic>
      <p:pic>
        <p:nvPicPr>
          <p:cNvPr id="11" name="Picture 2" descr="NK_UL_RAD"/>
          <p:cNvPicPr>
            <a:picLocks noGrp="1" noChangeAspect="1" noChangeArrowheads="1"/>
          </p:cNvPicPr>
          <p:nvPr>
            <p:ph sz="half" idx="2"/>
          </p:nvPr>
        </p:nvPicPr>
        <p:blipFill>
          <a:blip r:embed="rId3" cstate="print"/>
          <a:srcRect/>
          <a:stretch>
            <a:fillRect/>
          </a:stretch>
        </p:blipFill>
        <p:spPr bwMode="auto">
          <a:xfrm>
            <a:off x="5257800" y="304800"/>
            <a:ext cx="2325625"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1143000"/>
            <a:ext cx="3124200" cy="4724400"/>
            <a:chOff x="2304" y="634"/>
            <a:chExt cx="847" cy="2774"/>
          </a:xfrm>
        </p:grpSpPr>
        <p:pic>
          <p:nvPicPr>
            <p:cNvPr id="10252" name="Picture 3" descr="MA_SUPRA_CONDY"/>
            <p:cNvPicPr>
              <a:picLocks noChangeAspect="1" noChangeArrowheads="1"/>
            </p:cNvPicPr>
            <p:nvPr/>
          </p:nvPicPr>
          <p:blipFill>
            <a:blip r:embed="rId2" cstate="print"/>
            <a:srcRect/>
            <a:stretch>
              <a:fillRect/>
            </a:stretch>
          </p:blipFill>
          <p:spPr bwMode="auto">
            <a:xfrm>
              <a:off x="2304" y="634"/>
              <a:ext cx="847" cy="2774"/>
            </a:xfrm>
            <a:prstGeom prst="rect">
              <a:avLst/>
            </a:prstGeom>
            <a:noFill/>
            <a:ln w="9525">
              <a:noFill/>
              <a:miter lim="800000"/>
              <a:headEnd/>
              <a:tailEnd/>
            </a:ln>
          </p:spPr>
        </p:pic>
        <p:sp>
          <p:nvSpPr>
            <p:cNvPr id="10253" name="Line 4"/>
            <p:cNvSpPr>
              <a:spLocks noChangeShapeType="1"/>
            </p:cNvSpPr>
            <p:nvPr/>
          </p:nvSpPr>
          <p:spPr bwMode="auto">
            <a:xfrm flipH="1">
              <a:off x="2928" y="1488"/>
              <a:ext cx="192" cy="480"/>
            </a:xfrm>
            <a:prstGeom prst="line">
              <a:avLst/>
            </a:prstGeom>
            <a:noFill/>
            <a:ln w="38100">
              <a:solidFill>
                <a:schemeClr val="bg1"/>
              </a:solidFill>
              <a:round/>
              <a:headEnd/>
              <a:tailEnd type="triangle" w="med" len="med"/>
            </a:ln>
          </p:spPr>
          <p:txBody>
            <a:bodyPr/>
            <a:lstStyle/>
            <a:p>
              <a:endParaRPr lang="en-US"/>
            </a:p>
          </p:txBody>
        </p:sp>
      </p:grpSp>
      <p:grpSp>
        <p:nvGrpSpPr>
          <p:cNvPr id="3" name="Group 5"/>
          <p:cNvGrpSpPr>
            <a:grpSpLocks/>
          </p:cNvGrpSpPr>
          <p:nvPr/>
        </p:nvGrpSpPr>
        <p:grpSpPr bwMode="auto">
          <a:xfrm>
            <a:off x="5181600" y="1066800"/>
            <a:ext cx="3276600" cy="4572000"/>
            <a:chOff x="5121" y="1084"/>
            <a:chExt cx="1589" cy="3870"/>
          </a:xfrm>
        </p:grpSpPr>
        <p:pic>
          <p:nvPicPr>
            <p:cNvPr id="10250" name="Picture 6" descr="MA_femur"/>
            <p:cNvPicPr>
              <a:picLocks noChangeAspect="1" noChangeArrowheads="1"/>
            </p:cNvPicPr>
            <p:nvPr/>
          </p:nvPicPr>
          <p:blipFill>
            <a:blip r:embed="rId3" cstate="print"/>
            <a:srcRect/>
            <a:stretch>
              <a:fillRect/>
            </a:stretch>
          </p:blipFill>
          <p:spPr bwMode="auto">
            <a:xfrm>
              <a:off x="5121" y="1084"/>
              <a:ext cx="1589" cy="3870"/>
            </a:xfrm>
            <a:prstGeom prst="rect">
              <a:avLst/>
            </a:prstGeom>
            <a:noFill/>
            <a:ln w="9525">
              <a:noFill/>
              <a:miter lim="800000"/>
              <a:headEnd/>
              <a:tailEnd/>
            </a:ln>
          </p:spPr>
        </p:pic>
        <p:sp>
          <p:nvSpPr>
            <p:cNvPr id="10251" name="AutoShape 7"/>
            <p:cNvSpPr>
              <a:spLocks noChangeArrowheads="1"/>
            </p:cNvSpPr>
            <p:nvPr/>
          </p:nvSpPr>
          <p:spPr bwMode="auto">
            <a:xfrm>
              <a:off x="5820" y="4504"/>
              <a:ext cx="540" cy="180"/>
            </a:xfrm>
            <a:prstGeom prst="leftArrow">
              <a:avLst>
                <a:gd name="adj1" fmla="val 50000"/>
                <a:gd name="adj2" fmla="val 75000"/>
              </a:avLst>
            </a:prstGeom>
            <a:solidFill>
              <a:srgbClr val="FFFFFF"/>
            </a:solidFill>
            <a:ln w="9525">
              <a:solidFill>
                <a:srgbClr val="000000"/>
              </a:solidFill>
              <a:miter lim="800000"/>
              <a:headEnd/>
              <a:tailEnd/>
            </a:ln>
          </p:spPr>
          <p:txBody>
            <a:bodyPr/>
            <a:lstStyle/>
            <a:p>
              <a:endParaRPr lang="en-US"/>
            </a:p>
          </p:txBody>
        </p:sp>
      </p:grpSp>
      <p:sp>
        <p:nvSpPr>
          <p:cNvPr id="10244" name="Text Box 8"/>
          <p:cNvSpPr txBox="1">
            <a:spLocks noChangeArrowheads="1"/>
          </p:cNvSpPr>
          <p:nvPr/>
        </p:nvSpPr>
        <p:spPr bwMode="auto">
          <a:xfrm>
            <a:off x="914400" y="3352800"/>
            <a:ext cx="2133600" cy="762000"/>
          </a:xfrm>
          <a:prstGeom prst="rect">
            <a:avLst/>
          </a:prstGeom>
          <a:noFill/>
          <a:ln w="9525">
            <a:noFill/>
            <a:miter lim="800000"/>
            <a:headEnd/>
            <a:tailEnd/>
          </a:ln>
        </p:spPr>
        <p:txBody>
          <a:bodyPr>
            <a:spAutoFit/>
          </a:bodyPr>
          <a:lstStyle/>
          <a:p>
            <a:pPr algn="ctr">
              <a:spcBef>
                <a:spcPct val="50000"/>
              </a:spcBef>
            </a:pPr>
            <a:endParaRPr lang="en-US" sz="4400"/>
          </a:p>
        </p:txBody>
      </p:sp>
      <p:sp>
        <p:nvSpPr>
          <p:cNvPr id="10245" name="Text Box 9"/>
          <p:cNvSpPr txBox="1">
            <a:spLocks noChangeArrowheads="1"/>
          </p:cNvSpPr>
          <p:nvPr/>
        </p:nvSpPr>
        <p:spPr bwMode="auto">
          <a:xfrm>
            <a:off x="914400" y="5851525"/>
            <a:ext cx="4038600" cy="1006475"/>
          </a:xfrm>
          <a:prstGeom prst="rect">
            <a:avLst/>
          </a:prstGeom>
          <a:noFill/>
          <a:ln w="9525">
            <a:noFill/>
            <a:miter lim="800000"/>
            <a:headEnd/>
            <a:tailEnd/>
          </a:ln>
        </p:spPr>
        <p:txBody>
          <a:bodyPr>
            <a:spAutoFit/>
          </a:bodyPr>
          <a:lstStyle/>
          <a:p>
            <a:pPr algn="ctr">
              <a:spcBef>
                <a:spcPct val="50000"/>
              </a:spcBef>
            </a:pPr>
            <a:r>
              <a:rPr lang="en-US" sz="2800"/>
              <a:t>Supracondyler fracture of humerus</a:t>
            </a:r>
            <a:r>
              <a:rPr lang="en-US" sz="3200"/>
              <a:t> </a:t>
            </a:r>
          </a:p>
        </p:txBody>
      </p:sp>
      <p:sp>
        <p:nvSpPr>
          <p:cNvPr id="10246" name="Text Box 10"/>
          <p:cNvSpPr txBox="1">
            <a:spLocks noChangeArrowheads="1"/>
          </p:cNvSpPr>
          <p:nvPr/>
        </p:nvSpPr>
        <p:spPr bwMode="auto">
          <a:xfrm>
            <a:off x="1524000" y="4648200"/>
            <a:ext cx="1524000" cy="762000"/>
          </a:xfrm>
          <a:prstGeom prst="rect">
            <a:avLst/>
          </a:prstGeom>
          <a:noFill/>
          <a:ln w="9525">
            <a:noFill/>
            <a:miter lim="800000"/>
            <a:headEnd/>
            <a:tailEnd/>
          </a:ln>
        </p:spPr>
        <p:txBody>
          <a:bodyPr>
            <a:spAutoFit/>
          </a:bodyPr>
          <a:lstStyle/>
          <a:p>
            <a:pPr algn="ctr">
              <a:spcBef>
                <a:spcPct val="50000"/>
              </a:spcBef>
            </a:pPr>
            <a:endParaRPr lang="en-US" sz="4400"/>
          </a:p>
        </p:txBody>
      </p:sp>
      <p:sp>
        <p:nvSpPr>
          <p:cNvPr id="10247" name="Text Box 15"/>
          <p:cNvSpPr txBox="1">
            <a:spLocks noChangeArrowheads="1"/>
          </p:cNvSpPr>
          <p:nvPr/>
        </p:nvSpPr>
        <p:spPr bwMode="auto">
          <a:xfrm>
            <a:off x="6248400" y="4191000"/>
            <a:ext cx="2286000" cy="762000"/>
          </a:xfrm>
          <a:prstGeom prst="rect">
            <a:avLst/>
          </a:prstGeom>
          <a:noFill/>
          <a:ln w="9525">
            <a:noFill/>
            <a:miter lim="800000"/>
            <a:headEnd/>
            <a:tailEnd/>
          </a:ln>
        </p:spPr>
        <p:txBody>
          <a:bodyPr>
            <a:spAutoFit/>
          </a:bodyPr>
          <a:lstStyle/>
          <a:p>
            <a:pPr algn="ctr">
              <a:spcBef>
                <a:spcPct val="50000"/>
              </a:spcBef>
            </a:pPr>
            <a:endParaRPr lang="en-US" sz="4400"/>
          </a:p>
        </p:txBody>
      </p:sp>
      <p:sp>
        <p:nvSpPr>
          <p:cNvPr id="10248" name="Text Box 16"/>
          <p:cNvSpPr txBox="1">
            <a:spLocks noChangeArrowheads="1"/>
          </p:cNvSpPr>
          <p:nvPr/>
        </p:nvSpPr>
        <p:spPr bwMode="auto">
          <a:xfrm>
            <a:off x="5486400" y="5867400"/>
            <a:ext cx="3200400" cy="762000"/>
          </a:xfrm>
          <a:prstGeom prst="rect">
            <a:avLst/>
          </a:prstGeom>
          <a:noFill/>
          <a:ln w="9525">
            <a:noFill/>
            <a:miter lim="800000"/>
            <a:headEnd/>
            <a:tailEnd/>
          </a:ln>
        </p:spPr>
        <p:txBody>
          <a:bodyPr>
            <a:spAutoFit/>
          </a:bodyPr>
          <a:lstStyle/>
          <a:p>
            <a:pPr algn="ctr">
              <a:spcBef>
                <a:spcPct val="50000"/>
              </a:spcBef>
            </a:pPr>
            <a:endParaRPr lang="en-US" sz="4400"/>
          </a:p>
        </p:txBody>
      </p:sp>
      <p:sp>
        <p:nvSpPr>
          <p:cNvPr id="10249" name="Text Box 17"/>
          <p:cNvSpPr txBox="1">
            <a:spLocks noChangeArrowheads="1"/>
          </p:cNvSpPr>
          <p:nvPr/>
        </p:nvSpPr>
        <p:spPr bwMode="auto">
          <a:xfrm>
            <a:off x="5105400" y="5791200"/>
            <a:ext cx="3810000" cy="822325"/>
          </a:xfrm>
          <a:prstGeom prst="rect">
            <a:avLst/>
          </a:prstGeom>
          <a:noFill/>
          <a:ln w="9525">
            <a:noFill/>
            <a:miter lim="800000"/>
            <a:headEnd/>
            <a:tailEnd/>
          </a:ln>
        </p:spPr>
        <p:txBody>
          <a:bodyPr>
            <a:spAutoFit/>
          </a:bodyPr>
          <a:lstStyle/>
          <a:p>
            <a:pPr algn="ctr">
              <a:spcBef>
                <a:spcPct val="50000"/>
              </a:spcBef>
            </a:pPr>
            <a:r>
              <a:rPr lang="en-US"/>
              <a:t>MULTIPLE FRACTURES OF LOWER LIMB</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Rib fractures (string of beads)</a:t>
            </a:r>
            <a:r>
              <a:rPr lang="en-US" dirty="0" smtClean="0"/>
              <a:t/>
            </a:r>
            <a:br>
              <a:rPr lang="en-US" dirty="0" smtClean="0"/>
            </a:br>
            <a:endParaRPr lang="en-US" dirty="0"/>
          </a:p>
        </p:txBody>
      </p:sp>
      <p:sp>
        <p:nvSpPr>
          <p:cNvPr id="2" name="Content Placeholder 1"/>
          <p:cNvSpPr>
            <a:spLocks noGrp="1"/>
          </p:cNvSpPr>
          <p:nvPr>
            <p:ph sz="quarter" idx="2"/>
          </p:nvPr>
        </p:nvSpPr>
        <p:spPr>
          <a:xfrm>
            <a:off x="457200" y="1444294"/>
            <a:ext cx="4267200" cy="4651706"/>
          </a:xfrm>
        </p:spPr>
        <p:txBody>
          <a:bodyPr>
            <a:normAutofit fontScale="92500" lnSpcReduction="10000"/>
          </a:bodyPr>
          <a:lstStyle/>
          <a:p>
            <a:pPr lvl="0"/>
            <a:r>
              <a:rPr lang="en-US" dirty="0" smtClean="0"/>
              <a:t>From violent shaking while holding around chest or from </a:t>
            </a:r>
            <a:r>
              <a:rPr lang="en-US" dirty="0" err="1" smtClean="0"/>
              <a:t>antero</a:t>
            </a:r>
            <a:r>
              <a:rPr lang="en-US" dirty="0" smtClean="0"/>
              <a:t>-posterior compression</a:t>
            </a:r>
          </a:p>
          <a:p>
            <a:pPr lvl="0"/>
            <a:endParaRPr lang="en-US" dirty="0" smtClean="0"/>
          </a:p>
          <a:p>
            <a:pPr lvl="0"/>
            <a:r>
              <a:rPr lang="en-US" dirty="0" smtClean="0"/>
              <a:t>90% </a:t>
            </a:r>
            <a:r>
              <a:rPr lang="en-US" dirty="0" smtClean="0"/>
              <a:t>are </a:t>
            </a:r>
            <a:r>
              <a:rPr lang="en-US" dirty="0" smtClean="0"/>
              <a:t>in children &lt; 2 years old </a:t>
            </a:r>
          </a:p>
          <a:p>
            <a:pPr lvl="0"/>
            <a:endParaRPr lang="en-US" dirty="0" smtClean="0"/>
          </a:p>
          <a:p>
            <a:pPr lvl="0"/>
            <a:r>
              <a:rPr lang="en-US" dirty="0" smtClean="0"/>
              <a:t>Ribs may fracture in posterior or lateral location (or both) </a:t>
            </a:r>
          </a:p>
          <a:p>
            <a:pPr lvl="0"/>
            <a:endParaRPr lang="en-US" dirty="0" smtClean="0"/>
          </a:p>
          <a:p>
            <a:pPr lvl="0"/>
            <a:r>
              <a:rPr lang="en-US" dirty="0" smtClean="0"/>
              <a:t>Initially not evident </a:t>
            </a:r>
            <a:r>
              <a:rPr lang="en-US" dirty="0" err="1" smtClean="0"/>
              <a:t>radiologically</a:t>
            </a:r>
            <a:endParaRPr lang="en-US" dirty="0" smtClean="0"/>
          </a:p>
          <a:p>
            <a:endParaRPr lang="en-US" dirty="0"/>
          </a:p>
        </p:txBody>
      </p:sp>
      <p:pic>
        <p:nvPicPr>
          <p:cNvPr id="7" name="Content Placeholder 6" descr="cow109.jpg"/>
          <p:cNvPicPr>
            <a:picLocks noGrp="1" noChangeAspect="1"/>
          </p:cNvPicPr>
          <p:nvPr>
            <p:ph sz="quarter" idx="4"/>
          </p:nvPr>
        </p:nvPicPr>
        <p:blipFill>
          <a:blip r:embed="rId2" cstate="print"/>
          <a:stretch>
            <a:fillRect/>
          </a:stretch>
        </p:blipFill>
        <p:spPr>
          <a:xfrm>
            <a:off x="4645025" y="1899248"/>
            <a:ext cx="4041775" cy="3032516"/>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Rib fractures </a:t>
            </a:r>
            <a:endParaRPr lang="en-US" dirty="0"/>
          </a:p>
        </p:txBody>
      </p:sp>
      <p:sp>
        <p:nvSpPr>
          <p:cNvPr id="6" name="Text Placeholder 5"/>
          <p:cNvSpPr>
            <a:spLocks noGrp="1"/>
          </p:cNvSpPr>
          <p:nvPr>
            <p:ph type="body" idx="1"/>
          </p:nvPr>
        </p:nvSpPr>
        <p:spPr/>
        <p:txBody>
          <a:bodyPr>
            <a:normAutofit lnSpcReduction="10000"/>
          </a:bodyPr>
          <a:lstStyle/>
          <a:p>
            <a:r>
              <a:rPr lang="en-US" dirty="0" smtClean="0"/>
              <a:t>Multiple rib fractures with callous </a:t>
            </a:r>
            <a:endParaRPr lang="en-US" dirty="0"/>
          </a:p>
        </p:txBody>
      </p:sp>
      <p:sp>
        <p:nvSpPr>
          <p:cNvPr id="7" name="Text Placeholder 6"/>
          <p:cNvSpPr>
            <a:spLocks noGrp="1"/>
          </p:cNvSpPr>
          <p:nvPr>
            <p:ph type="body" sz="half" idx="3"/>
          </p:nvPr>
        </p:nvSpPr>
        <p:spPr/>
        <p:txBody>
          <a:bodyPr>
            <a:normAutofit fontScale="77500" lnSpcReduction="20000"/>
          </a:bodyPr>
          <a:lstStyle/>
          <a:p>
            <a:r>
              <a:rPr lang="en-US" dirty="0" smtClean="0"/>
              <a:t>Posterior rib fractures appearing like a string of beads </a:t>
            </a:r>
            <a:endParaRPr lang="en-US" dirty="0"/>
          </a:p>
        </p:txBody>
      </p:sp>
      <p:pic>
        <p:nvPicPr>
          <p:cNvPr id="4" name="Content Placeholder 3" descr="cow109.jpg"/>
          <p:cNvPicPr>
            <a:picLocks noGrp="1" noChangeAspect="1"/>
          </p:cNvPicPr>
          <p:nvPr>
            <p:ph sz="quarter" idx="2"/>
          </p:nvPr>
        </p:nvPicPr>
        <p:blipFill>
          <a:blip r:embed="rId2" cstate="print"/>
          <a:stretch>
            <a:fillRect/>
          </a:stretch>
        </p:blipFill>
        <p:spPr>
          <a:xfrm>
            <a:off x="329154" y="1524000"/>
            <a:ext cx="4168234" cy="3407169"/>
          </a:xfrm>
        </p:spPr>
      </p:pic>
      <p:pic>
        <p:nvPicPr>
          <p:cNvPr id="9" name="Content Placeholder 8" descr="336139-405993-407144-407257tn.jpg"/>
          <p:cNvPicPr>
            <a:picLocks noGrp="1" noChangeAspect="1"/>
          </p:cNvPicPr>
          <p:nvPr>
            <p:ph sz="quarter" idx="4"/>
          </p:nvPr>
        </p:nvPicPr>
        <p:blipFill>
          <a:blip r:embed="rId3" cstate="print"/>
          <a:stretch>
            <a:fillRect/>
          </a:stretch>
        </p:blipFill>
        <p:spPr>
          <a:xfrm>
            <a:off x="4648200" y="1524000"/>
            <a:ext cx="3594722" cy="3803939"/>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Callus formation enhances detection within 2 weeks</a:t>
            </a:r>
          </a:p>
          <a:p>
            <a:pPr lvl="0"/>
            <a:endParaRPr lang="en-US" dirty="0" smtClean="0"/>
          </a:p>
          <a:p>
            <a:pPr lvl="0"/>
            <a:r>
              <a:rPr lang="en-US" dirty="0" smtClean="0"/>
              <a:t>Appear like a string of beads </a:t>
            </a:r>
          </a:p>
          <a:p>
            <a:pPr lvl="0"/>
            <a:endParaRPr lang="en-US" dirty="0" smtClean="0"/>
          </a:p>
          <a:p>
            <a:pPr lvl="0"/>
            <a:r>
              <a:rPr lang="en-US" dirty="0" smtClean="0"/>
              <a:t>Need to exclude birth trauma and resuscitation related injuries in neonates</a:t>
            </a:r>
          </a:p>
          <a:p>
            <a:endParaRPr lang="en-US" dirty="0"/>
          </a:p>
        </p:txBody>
      </p:sp>
      <p:sp>
        <p:nvSpPr>
          <p:cNvPr id="3" name="Title 2"/>
          <p:cNvSpPr>
            <a:spLocks noGrp="1"/>
          </p:cNvSpPr>
          <p:nvPr>
            <p:ph type="title"/>
          </p:nvPr>
        </p:nvSpPr>
        <p:spPr/>
        <p:txBody>
          <a:bodyPr/>
          <a:lstStyle/>
          <a:p>
            <a:r>
              <a:rPr lang="en-GB" dirty="0" smtClean="0"/>
              <a:t>Rib fractures (string of beads)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US" sz="2400" dirty="0" smtClean="0"/>
              <a:t>Most common form of fatal child abuse</a:t>
            </a:r>
          </a:p>
          <a:p>
            <a:pPr>
              <a:buNone/>
            </a:pPr>
            <a:endParaRPr lang="en-US" sz="2800" b="1" dirty="0" smtClean="0"/>
          </a:p>
          <a:p>
            <a:pPr>
              <a:buNone/>
            </a:pPr>
            <a:r>
              <a:rPr lang="en-US" sz="2800" b="1" dirty="0" smtClean="0"/>
              <a:t>Mechanisms</a:t>
            </a:r>
          </a:p>
          <a:p>
            <a:pPr lvl="1"/>
            <a:r>
              <a:rPr lang="en-US" sz="2400" dirty="0" smtClean="0"/>
              <a:t>Direct blow </a:t>
            </a:r>
          </a:p>
          <a:p>
            <a:pPr lvl="1"/>
            <a:endParaRPr lang="en-US" sz="2400" dirty="0" smtClean="0"/>
          </a:p>
          <a:p>
            <a:pPr lvl="1"/>
            <a:r>
              <a:rPr lang="en-US" sz="2400" dirty="0" smtClean="0"/>
              <a:t>Chronic repetitive injury </a:t>
            </a:r>
          </a:p>
          <a:p>
            <a:pPr lvl="1">
              <a:buNone/>
            </a:pPr>
            <a:endParaRPr lang="en-US" sz="2400" dirty="0" smtClean="0"/>
          </a:p>
          <a:p>
            <a:pPr lvl="1"/>
            <a:r>
              <a:rPr lang="en-US" sz="2400" dirty="0" smtClean="0"/>
              <a:t>Shaking (Controversial area) </a:t>
            </a:r>
          </a:p>
          <a:p>
            <a:pPr lvl="1"/>
            <a:endParaRPr lang="en-US" sz="2400" dirty="0" smtClean="0"/>
          </a:p>
          <a:p>
            <a:pPr lvl="1"/>
            <a:r>
              <a:rPr lang="en-US" sz="2400" dirty="0" smtClean="0"/>
              <a:t>Short falls 	</a:t>
            </a:r>
          </a:p>
          <a:p>
            <a:endParaRPr lang="en-US" dirty="0"/>
          </a:p>
        </p:txBody>
      </p:sp>
      <p:sp>
        <p:nvSpPr>
          <p:cNvPr id="3" name="Title 2"/>
          <p:cNvSpPr>
            <a:spLocks noGrp="1"/>
          </p:cNvSpPr>
          <p:nvPr>
            <p:ph type="title"/>
          </p:nvPr>
        </p:nvSpPr>
        <p:spPr/>
        <p:txBody>
          <a:bodyPr>
            <a:normAutofit fontScale="90000"/>
          </a:bodyPr>
          <a:lstStyle/>
          <a:p>
            <a:pPr lvl="0"/>
            <a:r>
              <a:rPr lang="en-US" sz="4400" dirty="0" smtClean="0"/>
              <a:t>Severe head injuries in a baby or toddler</a:t>
            </a:r>
            <a:br>
              <a:rPr lang="en-US" sz="4400" dirty="0" smtClean="0"/>
            </a:b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dirty="0" smtClean="0"/>
              <a:t>Bleeding on (subdural/subarachnoid hemorrhage) or in brain, usually from a blow or with violent shaking alone </a:t>
            </a:r>
          </a:p>
          <a:p>
            <a:pPr lvl="0"/>
            <a:endParaRPr lang="en-US" dirty="0" smtClean="0"/>
          </a:p>
          <a:p>
            <a:pPr lvl="0"/>
            <a:r>
              <a:rPr lang="en-US" dirty="0" smtClean="0"/>
              <a:t>Subdural haemorrhage is from rupture of bridging vessels</a:t>
            </a:r>
          </a:p>
          <a:p>
            <a:pPr lvl="0"/>
            <a:endParaRPr lang="en-US" dirty="0" smtClean="0"/>
          </a:p>
          <a:p>
            <a:pPr lvl="0"/>
            <a:r>
              <a:rPr lang="en-US" dirty="0" smtClean="0"/>
              <a:t>Swelling (edema) of the brain in the contained space (the skull vault), </a:t>
            </a:r>
          </a:p>
          <a:p>
            <a:pPr lvl="0"/>
            <a:endParaRPr lang="en-US" dirty="0" smtClean="0"/>
          </a:p>
          <a:p>
            <a:pPr lvl="0"/>
            <a:r>
              <a:rPr lang="en-US" dirty="0" smtClean="0"/>
              <a:t>EDH rare</a:t>
            </a:r>
          </a:p>
          <a:p>
            <a:endParaRPr lang="en-US" dirty="0"/>
          </a:p>
        </p:txBody>
      </p:sp>
      <p:sp>
        <p:nvSpPr>
          <p:cNvPr id="3" name="Title 2"/>
          <p:cNvSpPr>
            <a:spLocks noGrp="1"/>
          </p:cNvSpPr>
          <p:nvPr>
            <p:ph type="title"/>
          </p:nvPr>
        </p:nvSpPr>
        <p:spPr/>
        <p:txBody>
          <a:bodyPr>
            <a:normAutofit fontScale="90000"/>
          </a:bodyPr>
          <a:lstStyle/>
          <a:p>
            <a:r>
              <a:rPr lang="en-US" dirty="0" smtClean="0"/>
              <a:t>Injury pattern </a:t>
            </a:r>
            <a:br>
              <a:rPr lang="en-US" dirty="0" smtClean="0"/>
            </a:b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sz="2400" dirty="0" smtClean="0"/>
              <a:t>Black eye, sclera and </a:t>
            </a:r>
            <a:r>
              <a:rPr lang="en-US" sz="2400" dirty="0" err="1" smtClean="0"/>
              <a:t>conjunctival</a:t>
            </a:r>
            <a:r>
              <a:rPr lang="en-US" sz="2400" dirty="0" smtClean="0"/>
              <a:t> haemorrhage are often seen</a:t>
            </a:r>
          </a:p>
          <a:p>
            <a:pPr lvl="1"/>
            <a:endParaRPr lang="en-US" sz="2400" dirty="0" smtClean="0"/>
          </a:p>
          <a:p>
            <a:pPr lvl="1"/>
            <a:r>
              <a:rPr lang="en-US" sz="2400" dirty="0" smtClean="0"/>
              <a:t>Direct violence can cause </a:t>
            </a:r>
          </a:p>
          <a:p>
            <a:pPr lvl="2"/>
            <a:r>
              <a:rPr lang="en-US" sz="2200" dirty="0" smtClean="0"/>
              <a:t>bleeding into vitreous </a:t>
            </a:r>
            <a:r>
              <a:rPr lang="en-US" sz="2200" dirty="0" err="1" smtClean="0"/>
              <a:t>humour</a:t>
            </a:r>
            <a:r>
              <a:rPr lang="en-US" sz="2200" dirty="0" smtClean="0"/>
              <a:t>, </a:t>
            </a:r>
          </a:p>
          <a:p>
            <a:pPr lvl="2"/>
            <a:r>
              <a:rPr lang="en-US" sz="2200" dirty="0" smtClean="0"/>
              <a:t>Lens dislocation</a:t>
            </a:r>
          </a:p>
          <a:p>
            <a:pPr lvl="2"/>
            <a:r>
              <a:rPr lang="en-US" sz="2200" dirty="0" smtClean="0"/>
              <a:t>Retinal detachment</a:t>
            </a:r>
          </a:p>
          <a:p>
            <a:pPr lvl="2"/>
            <a:r>
              <a:rPr lang="en-US" sz="2200" dirty="0" smtClean="0"/>
              <a:t>Retinal haemorrhage</a:t>
            </a:r>
          </a:p>
          <a:p>
            <a:pPr lvl="1"/>
            <a:endParaRPr lang="en-US" sz="2400" dirty="0" smtClean="0"/>
          </a:p>
          <a:p>
            <a:pPr lvl="1"/>
            <a:r>
              <a:rPr lang="en-US" sz="2400" dirty="0" smtClean="0"/>
              <a:t>Controversy exists over shaking and eye injury</a:t>
            </a:r>
          </a:p>
          <a:p>
            <a:endParaRPr lang="en-US" dirty="0"/>
          </a:p>
        </p:txBody>
      </p:sp>
      <p:sp>
        <p:nvSpPr>
          <p:cNvPr id="3" name="Title 2"/>
          <p:cNvSpPr>
            <a:spLocks noGrp="1"/>
          </p:cNvSpPr>
          <p:nvPr>
            <p:ph type="title"/>
          </p:nvPr>
        </p:nvSpPr>
        <p:spPr/>
        <p:txBody>
          <a:bodyPr>
            <a:normAutofit fontScale="90000"/>
          </a:bodyPr>
          <a:lstStyle/>
          <a:p>
            <a:pPr lvl="0"/>
            <a:r>
              <a:rPr lang="en-GB" sz="4400" dirty="0" smtClean="0"/>
              <a:t>Eye injuries </a:t>
            </a:r>
            <a:r>
              <a:rPr lang="en-US" sz="4400" dirty="0" smtClean="0"/>
              <a:t/>
            </a:r>
            <a:br>
              <a:rPr lang="en-US" sz="4400" dirty="0" smtClean="0"/>
            </a:b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_gallery.gif"/>
          <p:cNvPicPr>
            <a:picLocks noGrp="1" noChangeAspect="1"/>
          </p:cNvPicPr>
          <p:nvPr>
            <p:ph idx="1"/>
          </p:nvPr>
        </p:nvPicPr>
        <p:blipFill>
          <a:blip r:embed="rId2" cstate="print"/>
          <a:stretch>
            <a:fillRect/>
          </a:stretch>
        </p:blipFill>
        <p:spPr>
          <a:xfrm>
            <a:off x="1447800" y="2010569"/>
            <a:ext cx="5543550" cy="3972150"/>
          </a:xfrm>
        </p:spPr>
      </p:pic>
      <p:sp>
        <p:nvSpPr>
          <p:cNvPr id="3" name="Title 2"/>
          <p:cNvSpPr>
            <a:spLocks noGrp="1"/>
          </p:cNvSpPr>
          <p:nvPr>
            <p:ph type="title"/>
          </p:nvPr>
        </p:nvSpPr>
        <p:spPr/>
        <p:txBody>
          <a:bodyPr>
            <a:normAutofit fontScale="90000"/>
          </a:bodyPr>
          <a:lstStyle/>
          <a:p>
            <a:r>
              <a:rPr lang="en-US" dirty="0" smtClean="0"/>
              <a:t>Black eye and sub </a:t>
            </a:r>
            <a:r>
              <a:rPr lang="en-US" dirty="0" err="1" smtClean="0"/>
              <a:t>conjunctival</a:t>
            </a:r>
            <a:r>
              <a:rPr lang="en-US" dirty="0" smtClean="0"/>
              <a:t> haemorrhage </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GB" sz="4400" dirty="0" smtClean="0"/>
              <a:t>Lip injuries and torn </a:t>
            </a:r>
            <a:r>
              <a:rPr lang="en-GB" sz="4400" dirty="0" err="1" smtClean="0"/>
              <a:t>frenulum</a:t>
            </a:r>
            <a:r>
              <a:rPr lang="en-GB" sz="4400" dirty="0" smtClean="0"/>
              <a:t> </a:t>
            </a:r>
            <a:r>
              <a:rPr lang="en-US" sz="4400" dirty="0" smtClean="0"/>
              <a:t/>
            </a:r>
            <a:br>
              <a:rPr lang="en-US" sz="4400" dirty="0" smtClean="0"/>
            </a:br>
            <a:endParaRPr lang="en-US" dirty="0"/>
          </a:p>
        </p:txBody>
      </p:sp>
      <p:sp>
        <p:nvSpPr>
          <p:cNvPr id="2" name="Content Placeholder 1"/>
          <p:cNvSpPr>
            <a:spLocks noGrp="1"/>
          </p:cNvSpPr>
          <p:nvPr>
            <p:ph sz="quarter" idx="2"/>
          </p:nvPr>
        </p:nvSpPr>
        <p:spPr/>
        <p:txBody>
          <a:bodyPr/>
          <a:lstStyle/>
          <a:p>
            <a:pPr lvl="1"/>
            <a:r>
              <a:rPr lang="en-GB" sz="2400" dirty="0" smtClean="0"/>
              <a:t>Common and is a characteristic sign of battered child</a:t>
            </a:r>
            <a:endParaRPr lang="en-US" sz="2400" dirty="0" smtClean="0"/>
          </a:p>
          <a:p>
            <a:pPr lvl="1"/>
            <a:endParaRPr lang="en-US" sz="2400" dirty="0" smtClean="0"/>
          </a:p>
          <a:p>
            <a:pPr lvl="1"/>
            <a:r>
              <a:rPr lang="en-US" sz="2400" dirty="0" smtClean="0"/>
              <a:t>Mechanism is by slapping/forceful feeding and forceful closure of the mouth</a:t>
            </a:r>
          </a:p>
          <a:p>
            <a:endParaRPr lang="en-US" dirty="0"/>
          </a:p>
        </p:txBody>
      </p:sp>
      <p:pic>
        <p:nvPicPr>
          <p:cNvPr id="10" name="Content Placeholder 9" descr="fig2_12a.jpg"/>
          <p:cNvPicPr>
            <a:picLocks noGrp="1" noChangeAspect="1"/>
          </p:cNvPicPr>
          <p:nvPr>
            <p:ph sz="quarter" idx="4"/>
          </p:nvPr>
        </p:nvPicPr>
        <p:blipFill>
          <a:blip r:embed="rId2" cstate="print"/>
          <a:stretch>
            <a:fillRect/>
          </a:stretch>
        </p:blipFill>
        <p:spPr>
          <a:xfrm>
            <a:off x="4724400" y="1143000"/>
            <a:ext cx="3814683" cy="2456656"/>
          </a:xfrm>
        </p:spPr>
      </p:pic>
      <p:pic>
        <p:nvPicPr>
          <p:cNvPr id="11" name="Picture 10" descr="fig2_13.jpg"/>
          <p:cNvPicPr>
            <a:picLocks noChangeAspect="1"/>
          </p:cNvPicPr>
          <p:nvPr/>
        </p:nvPicPr>
        <p:blipFill>
          <a:blip r:embed="rId3" cstate="print"/>
          <a:stretch>
            <a:fillRect/>
          </a:stretch>
        </p:blipFill>
        <p:spPr>
          <a:xfrm>
            <a:off x="4724400" y="3783482"/>
            <a:ext cx="4032212" cy="26935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GB" sz="2400" dirty="0" smtClean="0"/>
              <a:t>Child abuse or maltreatment constitutes all forms of physical and or emotional ill treatment, sexual abuse, neglect or negligent treatment or commercial or other exploitation, resulting in actual or potential harm to the child’s health, survival development or dignity in the context of relationship of responsibility trust of power</a:t>
            </a:r>
          </a:p>
          <a:p>
            <a:pPr lvl="0">
              <a:buNone/>
            </a:pPr>
            <a:endParaRPr lang="en-US" sz="2400" dirty="0" smtClean="0"/>
          </a:p>
          <a:p>
            <a:pPr lvl="2"/>
            <a:r>
              <a:rPr lang="en-GB" sz="1800" dirty="0" smtClean="0"/>
              <a:t>WHO  Handbook for medical officers 1999</a:t>
            </a:r>
            <a:endParaRPr lang="en-US" sz="1800" dirty="0" smtClean="0"/>
          </a:p>
          <a:p>
            <a:endParaRPr lang="en-US" dirty="0"/>
          </a:p>
        </p:txBody>
      </p:sp>
      <p:sp>
        <p:nvSpPr>
          <p:cNvPr id="3" name="Title 2"/>
          <p:cNvSpPr>
            <a:spLocks noGrp="1"/>
          </p:cNvSpPr>
          <p:nvPr>
            <p:ph type="title"/>
          </p:nvPr>
        </p:nvSpPr>
        <p:spPr/>
        <p:txBody>
          <a:bodyPr/>
          <a:lstStyle/>
          <a:p>
            <a:r>
              <a:rPr lang="en-US" sz="4000" dirty="0" smtClean="0"/>
              <a:t>What is child abuse?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Child abuse constitute any form of maltreatment or neglect caused by care givers resulting in actual or potential harm to the child.</a:t>
            </a:r>
          </a:p>
          <a:p>
            <a:r>
              <a:rPr lang="en-US" dirty="0" smtClean="0"/>
              <a:t>Only a small percentage of existing child abuse is apparent in the society.</a:t>
            </a:r>
          </a:p>
          <a:p>
            <a:r>
              <a:rPr lang="en-US" dirty="0" smtClean="0"/>
              <a:t>Delayed presentation, multiple injuries of different stages of healing arouse suspicion of child abuse.</a:t>
            </a:r>
          </a:p>
          <a:p>
            <a:r>
              <a:rPr lang="en-US" dirty="0" smtClean="0"/>
              <a:t>Before confirming a case as child abuse natural and accidental conditions mimicking abuse has to be excluded. </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appy-child.jpg"/>
          <p:cNvPicPr>
            <a:picLocks noChangeAspect="1"/>
          </p:cNvPicPr>
          <p:nvPr/>
        </p:nvPicPr>
        <p:blipFill>
          <a:blip r:embed="rId2" cstate="print"/>
          <a:stretch>
            <a:fillRect/>
          </a:stretch>
        </p:blipFill>
        <p:spPr>
          <a:xfrm>
            <a:off x="1752600" y="990600"/>
            <a:ext cx="4648199" cy="4648199"/>
          </a:xfrm>
          <a:prstGeom prst="rect">
            <a:avLst/>
          </a:prstGeom>
        </p:spPr>
      </p:pic>
      <p:sp>
        <p:nvSpPr>
          <p:cNvPr id="4" name="Rectangle 3"/>
          <p:cNvSpPr/>
          <p:nvPr/>
        </p:nvSpPr>
        <p:spPr>
          <a:xfrm>
            <a:off x="1981200" y="4572000"/>
            <a:ext cx="44630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Types of child abuse</a:t>
            </a:r>
            <a:r>
              <a:rPr lang="en-US" dirty="0" smtClean="0"/>
              <a:t/>
            </a:r>
            <a:br>
              <a:rPr lang="en-US" dirty="0" smtClean="0"/>
            </a:br>
            <a:endParaRPr lang="en-US" dirty="0"/>
          </a:p>
        </p:txBody>
      </p:sp>
      <p:sp>
        <p:nvSpPr>
          <p:cNvPr id="2" name="Content Placeholder 1"/>
          <p:cNvSpPr>
            <a:spLocks noGrp="1"/>
          </p:cNvSpPr>
          <p:nvPr>
            <p:ph sz="quarter" idx="2"/>
          </p:nvPr>
        </p:nvSpPr>
        <p:spPr/>
        <p:txBody>
          <a:bodyPr>
            <a:normAutofit/>
          </a:bodyPr>
          <a:lstStyle/>
          <a:p>
            <a:pPr lvl="0"/>
            <a:r>
              <a:rPr lang="en-GB" dirty="0" smtClean="0"/>
              <a:t>Physical</a:t>
            </a:r>
            <a:endParaRPr lang="en-US" dirty="0" smtClean="0"/>
          </a:p>
          <a:p>
            <a:pPr lvl="0"/>
            <a:r>
              <a:rPr lang="en-GB" dirty="0" smtClean="0"/>
              <a:t>Sexual abuse</a:t>
            </a:r>
            <a:endParaRPr lang="en-US" dirty="0" smtClean="0"/>
          </a:p>
          <a:p>
            <a:pPr lvl="0"/>
            <a:r>
              <a:rPr lang="en-GB" dirty="0" smtClean="0"/>
              <a:t>Child labour</a:t>
            </a:r>
            <a:endParaRPr lang="en-US" dirty="0" smtClean="0"/>
          </a:p>
          <a:p>
            <a:pPr lvl="0"/>
            <a:r>
              <a:rPr lang="en-GB" dirty="0" smtClean="0"/>
              <a:t>Neglect</a:t>
            </a:r>
            <a:endParaRPr lang="en-US" dirty="0" smtClean="0"/>
          </a:p>
          <a:p>
            <a:pPr lvl="0"/>
            <a:r>
              <a:rPr lang="en-GB" dirty="0" smtClean="0"/>
              <a:t>Emotional abuse</a:t>
            </a:r>
            <a:endParaRPr lang="en-US" dirty="0" smtClean="0"/>
          </a:p>
          <a:p>
            <a:pPr>
              <a:buNone/>
            </a:pPr>
            <a:endParaRPr lang="en-US" dirty="0" smtClean="0"/>
          </a:p>
          <a:p>
            <a:endParaRPr lang="en-US" dirty="0"/>
          </a:p>
        </p:txBody>
      </p:sp>
      <p:pic>
        <p:nvPicPr>
          <p:cNvPr id="7" name="Content Placeholder 6" descr="22758_child-abuse1.jpg"/>
          <p:cNvPicPr>
            <a:picLocks noGrp="1" noChangeAspect="1"/>
          </p:cNvPicPr>
          <p:nvPr>
            <p:ph sz="quarter" idx="4"/>
          </p:nvPr>
        </p:nvPicPr>
        <p:blipFill>
          <a:blip r:embed="rId2" cstate="print"/>
          <a:stretch>
            <a:fillRect/>
          </a:stretch>
        </p:blipFill>
        <p:spPr>
          <a:xfrm>
            <a:off x="4719667" y="1444625"/>
            <a:ext cx="3892491" cy="394176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Types of child abuse cont..</a:t>
            </a:r>
            <a:endParaRPr lang="en-US" dirty="0"/>
          </a:p>
        </p:txBody>
      </p:sp>
      <p:sp>
        <p:nvSpPr>
          <p:cNvPr id="2" name="Content Placeholder 1"/>
          <p:cNvSpPr>
            <a:spLocks noGrp="1"/>
          </p:cNvSpPr>
          <p:nvPr>
            <p:ph sz="quarter" idx="2"/>
          </p:nvPr>
        </p:nvSpPr>
        <p:spPr/>
        <p:txBody>
          <a:bodyPr>
            <a:normAutofit/>
          </a:bodyPr>
          <a:lstStyle/>
          <a:p>
            <a:pPr lvl="0"/>
            <a:r>
              <a:rPr lang="en-GB" dirty="0" smtClean="0"/>
              <a:t>Exploitation [use of child’s activities on the benefit of the others]</a:t>
            </a:r>
            <a:endParaRPr lang="en-US" dirty="0" smtClean="0"/>
          </a:p>
          <a:p>
            <a:pPr lvl="0"/>
            <a:r>
              <a:rPr lang="en-GB" dirty="0" smtClean="0"/>
              <a:t>Conscription of children in armed conflict</a:t>
            </a:r>
            <a:endParaRPr lang="en-US" dirty="0" smtClean="0"/>
          </a:p>
          <a:p>
            <a:pPr lvl="0"/>
            <a:r>
              <a:rPr lang="en-GB" dirty="0" smtClean="0"/>
              <a:t>Munchausen’s syndrome by proxy</a:t>
            </a:r>
            <a:endParaRPr lang="en-US" dirty="0" smtClean="0"/>
          </a:p>
          <a:p>
            <a:pPr lvl="0"/>
            <a:r>
              <a:rPr lang="en-GB" dirty="0" smtClean="0"/>
              <a:t>Intentional poisoning</a:t>
            </a:r>
            <a:endParaRPr lang="en-US" dirty="0" smtClean="0"/>
          </a:p>
          <a:p>
            <a:endParaRPr lang="en-US" dirty="0"/>
          </a:p>
        </p:txBody>
      </p:sp>
      <p:pic>
        <p:nvPicPr>
          <p:cNvPr id="7" name="Content Placeholder 6" descr="childsoldier.jpg"/>
          <p:cNvPicPr>
            <a:picLocks noGrp="1" noChangeAspect="1"/>
          </p:cNvPicPr>
          <p:nvPr>
            <p:ph sz="quarter" idx="4"/>
          </p:nvPr>
        </p:nvPicPr>
        <p:blipFill>
          <a:blip r:embed="rId2" cstate="print"/>
          <a:stretch>
            <a:fillRect/>
          </a:stretch>
        </p:blipFill>
        <p:spPr>
          <a:xfrm>
            <a:off x="5410200" y="1295400"/>
            <a:ext cx="2438399" cy="3964028"/>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Iceberg phenomenon of child abuse</a:t>
            </a:r>
            <a:r>
              <a:rPr lang="en-US" dirty="0" smtClean="0"/>
              <a:t/>
            </a:r>
            <a:br>
              <a:rPr lang="en-US" dirty="0" smtClean="0"/>
            </a:br>
            <a:endParaRPr lang="en-US" dirty="0"/>
          </a:p>
        </p:txBody>
      </p:sp>
      <p:sp>
        <p:nvSpPr>
          <p:cNvPr id="2" name="Content Placeholder 1"/>
          <p:cNvSpPr>
            <a:spLocks noGrp="1"/>
          </p:cNvSpPr>
          <p:nvPr>
            <p:ph sz="quarter" idx="2"/>
          </p:nvPr>
        </p:nvSpPr>
        <p:spPr/>
        <p:txBody>
          <a:bodyPr>
            <a:normAutofit fontScale="92500" lnSpcReduction="20000"/>
          </a:bodyPr>
          <a:lstStyle/>
          <a:p>
            <a:pPr lvl="0"/>
            <a:r>
              <a:rPr lang="en-GB" dirty="0" smtClean="0"/>
              <a:t>Endemic for generations</a:t>
            </a:r>
            <a:endParaRPr lang="en-US" dirty="0" smtClean="0"/>
          </a:p>
          <a:p>
            <a:pPr lvl="0"/>
            <a:endParaRPr lang="en-GB" dirty="0" smtClean="0"/>
          </a:p>
          <a:p>
            <a:pPr lvl="0"/>
            <a:r>
              <a:rPr lang="en-GB" dirty="0" smtClean="0"/>
              <a:t>Hidden - small percentage is apparent</a:t>
            </a:r>
            <a:endParaRPr lang="en-US" dirty="0" smtClean="0"/>
          </a:p>
          <a:p>
            <a:pPr lvl="0"/>
            <a:endParaRPr lang="en-GB" dirty="0" smtClean="0"/>
          </a:p>
          <a:p>
            <a:pPr lvl="0"/>
            <a:r>
              <a:rPr lang="en-GB" dirty="0" smtClean="0"/>
              <a:t>“seen” by the society are the complaints and detections by concerned adults.</a:t>
            </a:r>
            <a:endParaRPr lang="en-US" dirty="0" smtClean="0"/>
          </a:p>
          <a:p>
            <a:pPr lvl="0"/>
            <a:endParaRPr lang="en-GB" dirty="0" smtClean="0"/>
          </a:p>
          <a:p>
            <a:pPr lvl="0"/>
            <a:r>
              <a:rPr lang="en-GB" dirty="0" smtClean="0"/>
              <a:t>Apparent abuse cases - would be denied</a:t>
            </a:r>
            <a:endParaRPr lang="en-US" dirty="0" smtClean="0"/>
          </a:p>
          <a:p>
            <a:endParaRPr lang="en-US" dirty="0"/>
          </a:p>
        </p:txBody>
      </p:sp>
      <p:pic>
        <p:nvPicPr>
          <p:cNvPr id="7" name="Content Placeholder 6" descr="tip_iceberg.jpg"/>
          <p:cNvPicPr>
            <a:picLocks noGrp="1" noChangeAspect="1"/>
          </p:cNvPicPr>
          <p:nvPr>
            <p:ph sz="quarter" idx="4"/>
          </p:nvPr>
        </p:nvPicPr>
        <p:blipFill>
          <a:blip r:embed="rId2" cstate="print"/>
          <a:stretch>
            <a:fillRect/>
          </a:stretch>
        </p:blipFill>
        <p:spPr>
          <a:xfrm>
            <a:off x="5903912" y="1828800"/>
            <a:ext cx="2877608" cy="2158206"/>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Physical child abuse </a:t>
            </a:r>
            <a:r>
              <a:rPr lang="en-US" dirty="0" smtClean="0"/>
              <a:t/>
            </a:r>
            <a:br>
              <a:rPr lang="en-US" dirty="0" smtClean="0"/>
            </a:br>
            <a:endParaRPr lang="en-US" dirty="0"/>
          </a:p>
        </p:txBody>
      </p:sp>
      <p:sp>
        <p:nvSpPr>
          <p:cNvPr id="2" name="Content Placeholder 1"/>
          <p:cNvSpPr>
            <a:spLocks noGrp="1"/>
          </p:cNvSpPr>
          <p:nvPr>
            <p:ph sz="quarter" idx="2"/>
          </p:nvPr>
        </p:nvSpPr>
        <p:spPr/>
        <p:txBody>
          <a:bodyPr/>
          <a:lstStyle/>
          <a:p>
            <a:pPr lvl="0"/>
            <a:r>
              <a:rPr lang="en-GB" dirty="0" smtClean="0"/>
              <a:t>Deliberate infliction of physical injuries by parent, guardian or caretaker. </a:t>
            </a:r>
          </a:p>
          <a:p>
            <a:pPr lvl="0"/>
            <a:endParaRPr lang="en-GB" dirty="0" smtClean="0"/>
          </a:p>
          <a:p>
            <a:pPr lvl="0"/>
            <a:r>
              <a:rPr lang="en-GB" dirty="0" smtClean="0"/>
              <a:t>Usually short term and violent and may be repetitive. </a:t>
            </a:r>
            <a:endParaRPr lang="en-US" dirty="0" smtClean="0"/>
          </a:p>
          <a:p>
            <a:endParaRPr lang="en-US" dirty="0"/>
          </a:p>
        </p:txBody>
      </p:sp>
      <p:pic>
        <p:nvPicPr>
          <p:cNvPr id="7" name="Content Placeholder 6" descr="G09CA4JYR1LCAMWRKU9CAE1C4X5CAXLTQMYCAYBDT87CASXCDU4CAAYCW3QCAVVZ6I8CAC7FTZ1CAO4R18XCAKFK7OXCAKGO2EPCA4L5N1CCA83SWTSCA2M81RQCAM1G2Q5CAMEB6CZCAG9ARP6CAO098EM.jpg"/>
          <p:cNvPicPr>
            <a:picLocks noGrp="1" noChangeAspect="1"/>
          </p:cNvPicPr>
          <p:nvPr>
            <p:ph sz="quarter" idx="4"/>
          </p:nvPr>
        </p:nvPicPr>
        <p:blipFill>
          <a:blip r:embed="rId2" cstate="print"/>
          <a:stretch>
            <a:fillRect/>
          </a:stretch>
        </p:blipFill>
        <p:spPr>
          <a:xfrm>
            <a:off x="5240120" y="1524000"/>
            <a:ext cx="3302198" cy="265826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Under 3 years of age</a:t>
            </a:r>
          </a:p>
          <a:p>
            <a:pPr lvl="0"/>
            <a:r>
              <a:rPr lang="en-GB" dirty="0" smtClean="0"/>
              <a:t>Disputed paternity </a:t>
            </a:r>
            <a:endParaRPr lang="en-US" dirty="0" smtClean="0"/>
          </a:p>
          <a:p>
            <a:pPr lvl="0"/>
            <a:r>
              <a:rPr lang="en-GB" dirty="0" smtClean="0"/>
              <a:t>Unwanted children </a:t>
            </a:r>
            <a:endParaRPr lang="en-US" dirty="0" smtClean="0"/>
          </a:p>
          <a:p>
            <a:pPr lvl="0"/>
            <a:r>
              <a:rPr lang="en-GB" dirty="0" smtClean="0"/>
              <a:t>Adopted children </a:t>
            </a:r>
            <a:endParaRPr lang="en-US" dirty="0" smtClean="0"/>
          </a:p>
          <a:p>
            <a:pPr lvl="0"/>
            <a:r>
              <a:rPr lang="en-GB" dirty="0" smtClean="0"/>
              <a:t>Alcoholics or drug addicts </a:t>
            </a:r>
            <a:endParaRPr lang="en-US" dirty="0" smtClean="0"/>
          </a:p>
          <a:p>
            <a:pPr lvl="0"/>
            <a:r>
              <a:rPr lang="en-GB" dirty="0" smtClean="0"/>
              <a:t>Immature parents</a:t>
            </a:r>
            <a:endParaRPr lang="en-US" dirty="0" smtClean="0"/>
          </a:p>
          <a:p>
            <a:pPr lvl="0"/>
            <a:r>
              <a:rPr lang="en-US" dirty="0" smtClean="0"/>
              <a:t>Children with learning difficulties/hyper active</a:t>
            </a:r>
          </a:p>
          <a:p>
            <a:pPr lvl="0"/>
            <a:r>
              <a:rPr lang="en-GB" dirty="0" smtClean="0"/>
              <a:t>Parents themselves been abused in their childhood </a:t>
            </a:r>
            <a:endParaRPr lang="en-US" dirty="0" smtClean="0"/>
          </a:p>
          <a:p>
            <a:r>
              <a:rPr lang="en-GB" dirty="0" smtClean="0"/>
              <a:t>Domestic servants</a:t>
            </a:r>
            <a:endParaRPr lang="en-US" dirty="0"/>
          </a:p>
        </p:txBody>
      </p:sp>
      <p:sp>
        <p:nvSpPr>
          <p:cNvPr id="3" name="Title 2"/>
          <p:cNvSpPr>
            <a:spLocks noGrp="1"/>
          </p:cNvSpPr>
          <p:nvPr>
            <p:ph type="title"/>
          </p:nvPr>
        </p:nvSpPr>
        <p:spPr/>
        <p:txBody>
          <a:bodyPr>
            <a:normAutofit fontScale="90000"/>
          </a:bodyPr>
          <a:lstStyle/>
          <a:p>
            <a:r>
              <a:rPr lang="en-GB" dirty="0" smtClean="0"/>
              <a:t>Circumstances </a:t>
            </a:r>
            <a:r>
              <a:rPr lang="en-US" dirty="0" smtClean="0"/>
              <a:t/>
            </a:r>
            <a:br>
              <a:rPr lang="en-US" dirty="0" smtClean="0"/>
            </a:b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597</TotalTime>
  <Words>1030</Words>
  <Application>Microsoft Office PowerPoint</Application>
  <PresentationFormat>On-screen Show (4:3)</PresentationFormat>
  <Paragraphs>228</Paragraphs>
  <Slides>41</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4" baseType="lpstr">
      <vt:lpstr>Concourse</vt:lpstr>
      <vt:lpstr>Bitmap Image</vt:lpstr>
      <vt:lpstr>CorelDRAW</vt:lpstr>
      <vt:lpstr>Child abuse - I </vt:lpstr>
      <vt:lpstr>Objectives </vt:lpstr>
      <vt:lpstr>What is child abuse? </vt:lpstr>
      <vt:lpstr>What is child abuse?</vt:lpstr>
      <vt:lpstr>Types of child abuse </vt:lpstr>
      <vt:lpstr>Types of child abuse cont..</vt:lpstr>
      <vt:lpstr>Iceberg phenomenon of child abuse </vt:lpstr>
      <vt:lpstr>Physical child abuse  </vt:lpstr>
      <vt:lpstr>Circumstances  </vt:lpstr>
      <vt:lpstr>Abusers  </vt:lpstr>
      <vt:lpstr>Suspicion and the confirmation based on  </vt:lpstr>
      <vt:lpstr>Classic sites of injuries </vt:lpstr>
      <vt:lpstr>Classic sites of injuries cont..</vt:lpstr>
      <vt:lpstr>Slide 14</vt:lpstr>
      <vt:lpstr>Classical injuries  </vt:lpstr>
      <vt:lpstr>Slide 16</vt:lpstr>
      <vt:lpstr>Various injuries </vt:lpstr>
      <vt:lpstr>Slide 18</vt:lpstr>
      <vt:lpstr>Common sites of bruising </vt:lpstr>
      <vt:lpstr>Bruises </vt:lpstr>
      <vt:lpstr>Fractures</vt:lpstr>
      <vt:lpstr>Common fractures  </vt:lpstr>
      <vt:lpstr>Skull fractures cont..</vt:lpstr>
      <vt:lpstr>Skull fractures</vt:lpstr>
      <vt:lpstr>Long bones</vt:lpstr>
      <vt:lpstr>Metaphysial fracture </vt:lpstr>
      <vt:lpstr>Bucket handle fractures </vt:lpstr>
      <vt:lpstr>Long bones cont..</vt:lpstr>
      <vt:lpstr>Periosteal new bone formation</vt:lpstr>
      <vt:lpstr>Healing fractures </vt:lpstr>
      <vt:lpstr>Slide 31</vt:lpstr>
      <vt:lpstr>Rib fractures (string of beads) </vt:lpstr>
      <vt:lpstr>Rib fractures </vt:lpstr>
      <vt:lpstr>Rib fractures (string of beads)</vt:lpstr>
      <vt:lpstr>Severe head injuries in a baby or toddler </vt:lpstr>
      <vt:lpstr>Injury pattern  </vt:lpstr>
      <vt:lpstr>Eye injuries  </vt:lpstr>
      <vt:lpstr>Black eye and sub conjunctival haemorrhage </vt:lpstr>
      <vt:lpstr>Lip injuries and torn frenulum  </vt:lpstr>
      <vt:lpstr>Summary</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 abuse</dc:title>
  <dc:creator>admin</dc:creator>
  <cp:lastModifiedBy>admin</cp:lastModifiedBy>
  <cp:revision>65</cp:revision>
  <dcterms:created xsi:type="dcterms:W3CDTF">2006-08-16T00:00:00Z</dcterms:created>
  <dcterms:modified xsi:type="dcterms:W3CDTF">2014-11-05T03:55:16Z</dcterms:modified>
</cp:coreProperties>
</file>